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  <p:sldId id="278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86"/>
    </p:cViewPr>
  </p:sorterViewPr>
  <p:notesViewPr>
    <p:cSldViewPr>
      <p:cViewPr varScale="1">
        <p:scale>
          <a:sx n="64" d="100"/>
          <a:sy n="64" d="100"/>
        </p:scale>
        <p:origin x="-45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2145-D2B5-4469-88DC-C670269D7F72}" type="datetimeFigureOut">
              <a:rPr lang="pl-PL" smtClean="0"/>
              <a:t>2013-05-29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DC223-C8CC-4EEA-B018-51199CA4FBD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DC223-C8CC-4EEA-B018-51199CA4FBD7}" type="slidenum">
              <a:rPr lang="pl-PL" smtClean="0"/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6C91-BF76-414C-BADB-033B0451D540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BC9C-CB2E-4F20-B2BA-74420BA27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291C-DB37-485C-8370-AD42D94428DC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C4AC-CD95-4D68-B9F4-8A3986B59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C92A-E225-4956-B29B-C422D315149D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DA34-87C0-49CA-B11E-2C76FD3C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2B9-3D46-4CA8-B779-20CF5894B47E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16994-7F00-4602-A0BF-2ACD470F2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5926-1009-4A0B-8D01-13318BE09C41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1810-0F61-4CBE-A345-68402F08F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36BD-F61E-440A-96F2-0C710B37895A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F081D-D5F2-42B6-BE89-2A35B1313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14C0-0D91-4051-AE9B-082401FE3ABD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17F4-59A7-4D16-8610-00EB93BF1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B5D1-35FD-460A-9970-D776E556BCE3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76B1-E445-4674-B38F-EA1B7D698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909F-A4F3-4E8A-8402-0E9CDF308E04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8A8C-EB62-4E4B-B8DE-ED80BD78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07B4-C3D0-43AA-9F49-FFA289BFB786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CC40-FF1A-466F-9A60-5D03A0DE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85F4-F8A1-4F26-98EF-DD62AD6B332B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1A1A-71E9-4C14-A19D-0E6F1997E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D6FAA-DE48-487C-8B06-93E82779BD66}" type="datetimeFigureOut">
              <a:rPr lang="ru-RU"/>
              <a:pPr>
                <a:defRPr/>
              </a:pPr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2D7CC5-8766-4814-AD95-8461BF208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Arkusz_programu_Microsoft_Office_Excel_97_2003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.zsp2.kalisz.pl/~zsp2/index.php?option=com_content&amp;view=article&amp;id=359:wyniki-konkursu-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800" b="1" dirty="0" smtClean="0">
                <a:latin typeface="AnastasiaScript"/>
              </a:rPr>
              <a:t>Polacy w oczach Kazachów</a:t>
            </a:r>
            <a:endParaRPr lang="ru-RU" sz="8800" b="1" dirty="0" smtClean="0">
              <a:latin typeface="Anastasia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O polskiej religijności studenci wiedzą dużo. Wszyscy odpowiedzieli na to pytanie, być może dzięki osobie Jana Pawła II, którego zna każdy Kazach.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2997200"/>
            <a:ext cx="36004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00"/>
          </a:xfrm>
        </p:spPr>
        <p:txBody>
          <a:bodyPr/>
          <a:lstStyle/>
          <a:p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Ze świętami polskimi było tak, że studenci znają przede wszystkim religijne święta, np.: Wielkanoc, Boże Narodzenie. Znają jednak także „zwykłe” święta, takie jak: Nowy Rok, Dzień Kobiet, Dzień Niepodległości.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4652963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3" y="2492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7650" y="4652963"/>
            <a:ext cx="24463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763" y="2492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polskie słowa</a:t>
            </a:r>
            <a:endParaRPr lang="ru-RU" smtClean="0"/>
          </a:p>
        </p:txBody>
      </p:sp>
      <p:graphicFrame>
        <p:nvGraphicFramePr>
          <p:cNvPr id="25603" name="Объект 3"/>
          <p:cNvGraphicFramePr>
            <a:graphicFrameLocks noGrp="1"/>
          </p:cNvGraphicFramePr>
          <p:nvPr>
            <p:ph idx="1"/>
          </p:nvPr>
        </p:nvGraphicFramePr>
        <p:xfrm>
          <a:off x="0" y="1592263"/>
          <a:ext cx="9294813" cy="5265737"/>
        </p:xfrm>
        <a:graphic>
          <a:graphicData uri="http://schemas.openxmlformats.org/presentationml/2006/ole">
            <p:oleObj spid="_x0000_s25604" name="Wykres" r:id="rId4" imgW="7800975" imgH="4419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404185" cy="50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214422"/>
            <a:ext cx="3428991" cy="5815028"/>
          </a:xfrm>
        </p:spPr>
        <p:txBody>
          <a:bodyPr>
            <a:noAutofit/>
          </a:bodyPr>
          <a:lstStyle/>
          <a:p>
            <a:r>
              <a:rPr lang="pl-PL" sz="2800" i="1" cap="none" dirty="0" smtClean="0">
                <a:latin typeface="Times New Roman" pitchFamily="18" charset="0"/>
                <a:cs typeface="Times New Roman" pitchFamily="18" charset="0"/>
              </a:rPr>
              <a:t>Z GEOGRAFIĄ STUDENCI MIELI PROBLEMY. TYLKO 4 STUDENTÓW ODPOWIEDZIAŁO NA PYTANIE: „JAKIE POLSKIE RZEKI ZNASZ?”. ONI ZNAJĄ WISŁĘ I ODRĘ.</a:t>
            </a:r>
            <a:endParaRPr lang="ru-RU" sz="2800" i="1" cap="none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1338"/>
            <a:ext cx="9144000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Popularni ludzie z Polski: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ru-RU" sz="4000" dirty="0" smtClean="0"/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339" y="765175"/>
            <a:ext cx="1768456" cy="2592387"/>
          </a:xfrm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788" y="3881438"/>
            <a:ext cx="21605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908050"/>
            <a:ext cx="2271713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2000233" y="1071546"/>
            <a:ext cx="18986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pierwszym miejscu - Chopin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6715140" y="1125538"/>
            <a:ext cx="24288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drugim </a:t>
            </a:r>
            <a:r>
              <a:rPr lang="pl-P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miejscu - </a:t>
            </a:r>
            <a:r>
              <a:rPr lang="pl-P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 Paweł II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2386013" y="3857628"/>
            <a:ext cx="1971673" cy="18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 trzecim </a:t>
            </a:r>
            <a:r>
              <a:rPr lang="pl-PL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miejscu -  </a:t>
            </a:r>
            <a:r>
              <a:rPr lang="pl-PL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Adam Małysz</a:t>
            </a:r>
            <a:endParaRPr lang="ru-RU" sz="28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6588124" y="3929066"/>
            <a:ext cx="23415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 czwartym </a:t>
            </a:r>
            <a:r>
              <a:rPr lang="pl-PL" sz="28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miejscu -  </a:t>
            </a:r>
            <a:r>
              <a:rPr lang="pl-PL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Wisława Szymborska</a:t>
            </a:r>
            <a:endParaRPr lang="ru-RU" sz="28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Adam Ma&amp;lstrok;ysz w Os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861048"/>
            <a:ext cx="187664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smtClean="0">
                <a:latin typeface="Times New Roman" pitchFamily="18" charset="0"/>
                <a:cs typeface="Times New Roman" pitchFamily="18" charset="0"/>
              </a:rPr>
              <a:t>Popularni Polacy w Kazachstanie</a:t>
            </a: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412875"/>
            <a:ext cx="2560637" cy="3162300"/>
          </a:xfrm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268413"/>
            <a:ext cx="254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214282" y="4652963"/>
            <a:ext cx="2500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Aleksander </a:t>
            </a:r>
            <a:r>
              <a:rPr lang="pl-PL" sz="2000" b="1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Zatajewicz</a:t>
            </a:r>
            <a:endParaRPr lang="ru-RU" sz="20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443663" y="4638675"/>
            <a:ext cx="232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Adolf Januszkiewicz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592387"/>
          </a:xfrm>
        </p:spPr>
        <p:txBody>
          <a:bodyPr/>
          <a:lstStyle/>
          <a:p>
            <a:r>
              <a:rPr lang="pl-PL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filmie „Ironia losu” Nadię gra Barbara Brylska, która dzięki tej roli jest do dziś jedną z najbardziej popularnych aktorek, nie tylko zresztą w Kazachstanie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2522538"/>
            <a:ext cx="4319588" cy="4335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Potrawy polskie nie są bardzo popularne w Kazachstanie. Ale studenci odpowiedzieli, że zupy i kiełbasy są polskimi potrawami.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060575"/>
            <a:ext cx="4392612" cy="4321175"/>
          </a:xfrm>
        </p:spPr>
      </p:pic>
      <p:pic>
        <p:nvPicPr>
          <p:cNvPr id="2970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060575"/>
            <a:ext cx="41767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>
            <a:normAutofit fontScale="90000"/>
          </a:bodyPr>
          <a:lstStyle/>
          <a:p>
            <a:r>
              <a:rPr lang="pl-PL" sz="4000" b="1" i="1" smtClean="0">
                <a:latin typeface="Times New Roman" pitchFamily="18" charset="0"/>
                <a:cs typeface="Times New Roman" pitchFamily="18" charset="0"/>
              </a:rPr>
              <a:t>W Kazachstanie wszyscy znają tłumaczenie piosenki „Szła dzieweczka”</a:t>
            </a:r>
            <a:endParaRPr lang="ru-RU" sz="40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349500"/>
            <a:ext cx="7561262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00225" y="2855935"/>
            <a:ext cx="5184775" cy="3716337"/>
          </a:xfrm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2819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Czy Polacy są przyjaźni w stosunku do </a:t>
            </a:r>
            <a:r>
              <a:rPr lang="pl-PL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przedstawicieli </a:t>
            </a:r>
            <a:r>
              <a:rPr lang="pl-P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innych narodowości?	</a:t>
            </a:r>
          </a:p>
          <a:p>
            <a:r>
              <a:rPr lang="pl-P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pl-PL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ankietowanych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odpowiedz</a:t>
            </a:r>
            <a:r>
              <a:rPr lang="pl-PL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iało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tak, Polacy są bardzo mili i są przyjaźni. 50% odpowiedziało, że Polacy to agresywni ludzie.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1950" cy="6858000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</p:spPr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Podsumowanie odpowiedzi w ankietach przeprowadzonych wśród ludzi, którzy nie byli w Polsce i nie uczyli się języka polskiego. W ankiecie było 20 pytań. Odpowiedziało 48 studentów Uniwersytetu Międzynarodowych Stosunków i Języków Obcych w </a:t>
            </a:r>
            <a:r>
              <a:rPr lang="pl-PL" b="1" i="1" dirty="0" err="1" smtClean="0">
                <a:latin typeface="Times New Roman" pitchFamily="18" charset="0"/>
                <a:cs typeface="Times New Roman" pitchFamily="18" charset="0"/>
              </a:rPr>
              <a:t>Ałmacie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4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>
            <a:normAutofit/>
          </a:bodyPr>
          <a:lstStyle/>
          <a:p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Na pytanie: „Co piją Polacy?” </a:t>
            </a:r>
            <a:r>
              <a:rPr lang="pl-PL" sz="4000" b="1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szyscy odpowiedzieli, że piwo jest bardzo popularnym napojem w Polsce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119438"/>
            <a:ext cx="9144000" cy="362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Na pytanie: „Czy znasz Lolka i Bolka? </a:t>
            </a:r>
            <a:r>
              <a:rPr lang="pl-PL" sz="2800" b="1" i="1" smtClean="0">
                <a:latin typeface="Times New Roman" pitchFamily="18" charset="0"/>
                <a:cs typeface="Times New Roman" pitchFamily="18" charset="0"/>
              </a:rPr>
              <a:t>Kim oni są?” odpowiedzieli wszyscy, dla wszystkich to było jedno z najłatwiejszych pytań, bo Bolek i Lolek 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byli naszymi ulubionymi przyjaciółmi w dzieciństwie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241550"/>
            <a:ext cx="4381500" cy="3816350"/>
          </a:xfrm>
        </p:spPr>
      </p:pic>
      <p:pic>
        <p:nvPicPr>
          <p:cNvPr id="34820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205038"/>
            <a:ext cx="410368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96144"/>
          </a:xfrm>
        </p:spPr>
        <p:txBody>
          <a:bodyPr/>
          <a:lstStyle/>
          <a:p>
            <a:r>
              <a:rPr lang="pl-PL" sz="2800" b="1" i="1" dirty="0" smtClean="0">
                <a:latin typeface="AnastasiaScript"/>
                <a:cs typeface="Times New Roman" pitchFamily="18" charset="0"/>
              </a:rPr>
              <a:t>Prezentację przygotowała</a:t>
            </a:r>
            <a:br>
              <a:rPr lang="pl-PL" sz="2800" b="1" i="1" dirty="0" smtClean="0">
                <a:latin typeface="AnastasiaScript"/>
                <a:cs typeface="Times New Roman" pitchFamily="18" charset="0"/>
              </a:rPr>
            </a:br>
            <a:r>
              <a:rPr lang="pl-PL" sz="2800" dirty="0" smtClean="0">
                <a:latin typeface="AnastasiaScript"/>
              </a:rPr>
              <a:t> </a:t>
            </a:r>
            <a:r>
              <a:rPr lang="pl-PL" sz="2800" dirty="0" err="1" smtClean="0">
                <a:latin typeface="AnastasiaScript"/>
              </a:rPr>
              <a:t>Assem</a:t>
            </a:r>
            <a:r>
              <a:rPr lang="pl-PL" sz="2800" dirty="0" smtClean="0">
                <a:latin typeface="AnastasiaScript"/>
              </a:rPr>
              <a:t> </a:t>
            </a:r>
            <a:r>
              <a:rPr lang="pl-PL" sz="2800" dirty="0" err="1" smtClean="0">
                <a:latin typeface="AnastasiaScript"/>
              </a:rPr>
              <a:t>Tanysbekova</a:t>
            </a:r>
            <a:endParaRPr lang="ru-RU" sz="2800" b="1" i="1" dirty="0" smtClean="0">
              <a:latin typeface="AnastasiaScript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6912768"/>
          </a:xfrm>
        </p:spPr>
        <p:txBody>
          <a:bodyPr/>
          <a:lstStyle/>
          <a:p>
            <a:pPr>
              <a:buNone/>
            </a:pPr>
            <a:r>
              <a:rPr lang="pl-PL" sz="900" dirty="0" smtClean="0"/>
              <a:t>Zdjęcia:</a:t>
            </a:r>
          </a:p>
          <a:p>
            <a:pPr>
              <a:buNone/>
            </a:pPr>
            <a:r>
              <a:rPr lang="pl-PL" sz="900" dirty="0" smtClean="0"/>
              <a:t>Slajd </a:t>
            </a:r>
            <a:r>
              <a:rPr lang="pl-PL" sz="900" dirty="0" smtClean="0"/>
              <a:t>2 – https://lh5.ggpht.com/PeaBW2yzKSjz4uKkr4G-DUlmFMb-mofPvzZ2ufIANnjb0nqJUL30zj2dMWXOd_nNy2A9GQ=s115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3 – </a:t>
            </a:r>
            <a:r>
              <a:rPr lang="pl-PL" sz="900" dirty="0" smtClean="0"/>
              <a:t>https://lh3.ggpht.com/fO0nZkYIXrf1VMVzOdYGseFN6z2JzyuPB9p4M3mnpF0SSLwZ6K18a1LOxZ55lEWoBVkCYQ=s114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4 </a:t>
            </a:r>
            <a:r>
              <a:rPr lang="pl-PL" sz="900" dirty="0" smtClean="0"/>
              <a:t>– https://lh4.ggpht.com/8o-3xVbCCQEX2dmSMb-l8KxlWvlg1MZGNzUiw1Jm8KcSp6Ke7504WTVlnvJZ3IpnAYAkOA=s85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</a:t>
            </a:r>
            <a:r>
              <a:rPr lang="pl-PL" sz="900" dirty="0" smtClean="0"/>
              <a:t>5 – http://vk.com/club46747308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6 </a:t>
            </a:r>
            <a:r>
              <a:rPr lang="pl-PL" sz="900" dirty="0" smtClean="0"/>
              <a:t>– http://mod.az/2013/04/12/page/3/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7 </a:t>
            </a:r>
            <a:r>
              <a:rPr lang="pl-PL" sz="900" dirty="0" smtClean="0"/>
              <a:t>– https://</a:t>
            </a:r>
            <a:r>
              <a:rPr lang="pl-PL" sz="900" dirty="0" smtClean="0"/>
              <a:t>lh5.ggpht.com/btUy6T5AYFw1REDF1ZOJylEMZCbaj3MotjQx1JP-n2C6hIYv0XMFkElekNjIhBpRyOK_Uw=s170;</a:t>
            </a:r>
          </a:p>
          <a:p>
            <a:pPr>
              <a:buNone/>
            </a:pPr>
            <a:r>
              <a:rPr lang="pl-PL" sz="900" dirty="0" smtClean="0"/>
              <a:t>https</a:t>
            </a:r>
            <a:r>
              <a:rPr lang="pl-PL" sz="900" dirty="0" smtClean="0"/>
              <a:t>://lh6.ggpht.com/i9NbrN42bR16yWQbyXccG6L7DtNdrdbg5BpMR3KpWDL4Ui0OTMNOp6AAZUi1v4LeGyyFwYY=s170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8 </a:t>
            </a:r>
            <a:r>
              <a:rPr lang="pl-PL" sz="900" dirty="0" smtClean="0"/>
              <a:t>– http://nonsensopedia.wikia.com/wiki/Plik:Copyright.jpg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9 </a:t>
            </a:r>
            <a:r>
              <a:rPr lang="pl-PL" sz="900" dirty="0" smtClean="0"/>
              <a:t>– </a:t>
            </a:r>
            <a:r>
              <a:rPr lang="pl-PL" sz="900" dirty="0" smtClean="0">
                <a:hlinkClick r:id="rId4"/>
              </a:rPr>
              <a:t>http://p.zsp2.kalisz.pl/~</a:t>
            </a:r>
            <a:r>
              <a:rPr lang="pl-PL" sz="900" dirty="0" smtClean="0">
                <a:hlinkClick r:id="rId4"/>
              </a:rPr>
              <a:t>zsp2/index.php?option=com_content&amp;view=article&amp;id=359:wyniki-konkursu-na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karykatur&amp;catid=101:konkursyartystycznekat%E2%8C%A9=pl&amp;lang=en&amp;Itemid</a:t>
            </a:r>
            <a:r>
              <a:rPr lang="pl-PL" sz="900" dirty="0" smtClean="0"/>
              <a:t>=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10 </a:t>
            </a:r>
            <a:r>
              <a:rPr lang="pl-PL" sz="900" dirty="0" smtClean="0"/>
              <a:t>– http://www.vebidoo.de/jana+conde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11 </a:t>
            </a:r>
            <a:r>
              <a:rPr lang="pl-PL" sz="900" dirty="0" smtClean="0"/>
              <a:t>– https://</a:t>
            </a:r>
            <a:r>
              <a:rPr lang="pl-PL" sz="900" dirty="0" smtClean="0"/>
              <a:t>lh4.ggpht.com/atcTeQjJmwrXfVFdgLFZkwvG6iNOis6L5z0UnyNEO0qEqDCGEHxT2_E8SDIxHE9NrLRYrA=s114;</a:t>
            </a:r>
          </a:p>
          <a:p>
            <a:pPr>
              <a:buNone/>
            </a:pPr>
            <a:r>
              <a:rPr lang="pl-PL" sz="900" dirty="0" smtClean="0"/>
              <a:t>http</a:t>
            </a:r>
            <a:r>
              <a:rPr lang="pl-PL" sz="900" dirty="0" smtClean="0"/>
              <a:t>://</a:t>
            </a:r>
            <a:r>
              <a:rPr lang="pl-PL" sz="900" dirty="0" smtClean="0"/>
              <a:t>www.polandinfo.ru/Container/Details/3460</a:t>
            </a:r>
            <a:r>
              <a:rPr lang="pl-PL" sz="900" dirty="0" smtClean="0"/>
              <a:t>; http://</a:t>
            </a:r>
            <a:r>
              <a:rPr lang="pl-PL" sz="900" dirty="0" smtClean="0"/>
              <a:t>www.deon.pl/religia/kosciol-i-swiat/z-zycia-kosciola/art,11198,jasna</a:t>
            </a:r>
          </a:p>
          <a:p>
            <a:pPr>
              <a:buNone/>
            </a:pPr>
            <a:r>
              <a:rPr lang="pl-PL" sz="900" dirty="0" err="1" smtClean="0"/>
              <a:t>gora-refleksje-po-wizycie-cyryla-i.html</a:t>
            </a:r>
            <a:r>
              <a:rPr lang="pl-PL" sz="900" dirty="0" smtClean="0"/>
              <a:t>; http://www.wallpapersshop.net/wallpaper/new-year-home-tree-hd-greeting-cards</a:t>
            </a:r>
            <a:r>
              <a:rPr lang="pl-PL" sz="900" dirty="0" smtClean="0"/>
              <a:t>/;</a:t>
            </a:r>
          </a:p>
          <a:p>
            <a:pPr>
              <a:buNone/>
            </a:pPr>
            <a:r>
              <a:rPr lang="pl-PL" sz="900" dirty="0" smtClean="0"/>
              <a:t>http</a:t>
            </a:r>
            <a:r>
              <a:rPr lang="pl-PL" sz="900" dirty="0" smtClean="0"/>
              <a:t>://www.uniaopole.pl/?id=94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13 </a:t>
            </a:r>
            <a:r>
              <a:rPr lang="pl-PL" sz="900" dirty="0" smtClean="0"/>
              <a:t>– http://archiwum.klubgaja.pl/teraz_wisla/krolowa/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14 </a:t>
            </a:r>
            <a:r>
              <a:rPr lang="pl-PL" sz="900" dirty="0" smtClean="0"/>
              <a:t>– http://</a:t>
            </a:r>
            <a:r>
              <a:rPr lang="pl-PL" sz="900" dirty="0" smtClean="0"/>
              <a:t>www.vebidoo.de/jana+conde;</a:t>
            </a:r>
          </a:p>
          <a:p>
            <a:pPr>
              <a:buNone/>
            </a:pPr>
            <a:r>
              <a:rPr lang="pl-PL" sz="900" dirty="0" smtClean="0">
                <a:solidFill>
                  <a:srgbClr val="000000"/>
                </a:solidFill>
              </a:rPr>
              <a:t>http</a:t>
            </a:r>
            <a:r>
              <a:rPr lang="pl-PL" sz="900" dirty="0" smtClean="0">
                <a:solidFill>
                  <a:srgbClr val="000000"/>
                </a:solidFill>
              </a:rPr>
              <a:t>://www.zczuba.pl/zczuba/1,90960,9196598,Adam_Malysz_sie__troche__zegna__</a:t>
            </a:r>
            <a:r>
              <a:rPr lang="pl-PL" sz="900" dirty="0" smtClean="0">
                <a:solidFill>
                  <a:srgbClr val="000000"/>
                </a:solidFill>
              </a:rPr>
              <a:t>czyli_MS_w_narciarstwie.html;</a:t>
            </a:r>
          </a:p>
          <a:p>
            <a:pPr>
              <a:buNone/>
            </a:pPr>
            <a:r>
              <a:rPr lang="pl-PL" sz="900" dirty="0" smtClean="0">
                <a:solidFill>
                  <a:srgbClr val="000000"/>
                </a:solidFill>
              </a:rPr>
              <a:t>https</a:t>
            </a:r>
            <a:r>
              <a:rPr lang="pl-PL" sz="900" dirty="0" smtClean="0">
                <a:solidFill>
                  <a:srgbClr val="000000"/>
                </a:solidFill>
              </a:rPr>
              <a:t>://</a:t>
            </a:r>
            <a:r>
              <a:rPr lang="pl-PL" sz="900" dirty="0" smtClean="0">
                <a:solidFill>
                  <a:srgbClr val="000000"/>
                </a:solidFill>
              </a:rPr>
              <a:t>amanaimages.com/info/infoRM.aspx?SearchKey=50111011681&amp;GroupCD=0&amp;no</a:t>
            </a:r>
            <a:r>
              <a:rPr lang="pl-PL" sz="900" dirty="0" smtClean="0">
                <a:solidFill>
                  <a:srgbClr val="000000"/>
                </a:solidFill>
              </a:rPr>
              <a:t>; http://</a:t>
            </a:r>
            <a:r>
              <a:rPr lang="pl-PL" sz="900" dirty="0" smtClean="0">
                <a:solidFill>
                  <a:srgbClr val="000000"/>
                </a:solidFill>
              </a:rPr>
              <a:t>authorscoop.com/2012/02/03/friday</a:t>
            </a:r>
          </a:p>
          <a:p>
            <a:pPr>
              <a:buNone/>
            </a:pPr>
            <a:r>
              <a:rPr lang="pl-PL" sz="900" dirty="0" smtClean="0">
                <a:solidFill>
                  <a:srgbClr val="000000"/>
                </a:solidFill>
              </a:rPr>
              <a:t>morning-litlinks-187</a:t>
            </a:r>
            <a:r>
              <a:rPr lang="pl-PL" sz="900" dirty="0" smtClean="0">
                <a:solidFill>
                  <a:srgbClr val="000000"/>
                </a:solidFill>
              </a:rPr>
              <a:t>/</a:t>
            </a:r>
            <a:endParaRPr lang="pl-PL" sz="9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l-PL" sz="900" dirty="0" smtClean="0"/>
              <a:t>Slajd 15 </a:t>
            </a:r>
            <a:r>
              <a:rPr lang="pl-PL" sz="900" dirty="0" smtClean="0"/>
              <a:t>– https://</a:t>
            </a:r>
            <a:r>
              <a:rPr lang="pl-PL" sz="900" dirty="0" smtClean="0"/>
              <a:t>encrypted-tbn3.gstatic.com/images?q=tbn:ANd9GcS4Q35Keuxi0lQdpB_GUjcGUGbE-OrDapmGfd0Xe3jQv-Fydk1kBQ;</a:t>
            </a:r>
          </a:p>
          <a:p>
            <a:pPr>
              <a:buNone/>
            </a:pPr>
            <a:r>
              <a:rPr lang="pl-PL" sz="900" dirty="0" smtClean="0"/>
              <a:t>http</a:t>
            </a:r>
            <a:r>
              <a:rPr lang="pl-PL" sz="900" dirty="0" smtClean="0"/>
              <a:t>://upload.wikimedia.org/wikipedia/commons/c/c9/Adolf_Januszkiewicz.jpg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16 </a:t>
            </a:r>
            <a:r>
              <a:rPr lang="pl-PL" sz="900" dirty="0" smtClean="0"/>
              <a:t>– https://encrypted-tbn1.gstatic.com/images?q=tbn:ANd9GcRmo1-l24QV_8RX8R4DlyZjjIWskB_USTJcwQ-H-qt8SK-IwduGkQ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</a:t>
            </a:r>
            <a:r>
              <a:rPr lang="pl-PL" sz="900" dirty="0" smtClean="0"/>
              <a:t>17 – https://</a:t>
            </a:r>
            <a:r>
              <a:rPr lang="pl-PL" sz="900" dirty="0" smtClean="0"/>
              <a:t>encrypted-tbn0.gstatic.com/images?q=tbn:ANd9GcRq7U6Adqr-updvAOKA19ijFXhFBOjtXvWxxb80NRQYQ1suR8Sv;</a:t>
            </a:r>
          </a:p>
          <a:p>
            <a:pPr>
              <a:buNone/>
            </a:pPr>
            <a:r>
              <a:rPr lang="pl-PL" sz="900" dirty="0" smtClean="0"/>
              <a:t>https</a:t>
            </a:r>
            <a:r>
              <a:rPr lang="pl-PL" sz="900" dirty="0" smtClean="0"/>
              <a:t>://lh6.ggpht.com/G8S4MNT3NL_qQ7MpNcOv8YXuT_ioh6W_DFUZfp3eVgAdTVAfhFKhgRx0BvBHbgrPSyX2=s86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18 </a:t>
            </a:r>
            <a:r>
              <a:rPr lang="pl-PL" sz="900" dirty="0" smtClean="0"/>
              <a:t>– </a:t>
            </a:r>
            <a:r>
              <a:rPr lang="pl-PL" sz="900" dirty="0" smtClean="0"/>
              <a:t>https</a:t>
            </a:r>
            <a:r>
              <a:rPr lang="pl-PL" sz="900" dirty="0" smtClean="0"/>
              <a:t>://lh6.ggpht.com/8UphgGT5DHq3otcnvm-60h27rfhYv0X1tv77gxEBPqEJF-BjpUUlnHeoC4DHld9_wH-s01c=s162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19 </a:t>
            </a:r>
            <a:r>
              <a:rPr lang="pl-PL" sz="900" dirty="0" smtClean="0"/>
              <a:t>– </a:t>
            </a:r>
            <a:r>
              <a:rPr lang="pl-PL" sz="900" dirty="0" smtClean="0"/>
              <a:t>https</a:t>
            </a:r>
            <a:r>
              <a:rPr lang="pl-PL" sz="900" dirty="0" smtClean="0"/>
              <a:t>://lh4.ggpht.com/BrW6Zs5WiH_p5aGUVPc-QUmgaXxBPUEHZRjxUUi0MVNH6tBWp7xzAbpzb7m_6lWRUq5SDA=s118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20 </a:t>
            </a:r>
            <a:r>
              <a:rPr lang="pl-PL" sz="900" dirty="0" smtClean="0"/>
              <a:t>– https://encrypted-tbn1.gstatic.com/images?q=tbn:ANd9GcT0aNWycwl916jvWUUKnYREQYEgdx7ULi2zci0l7XSvCsqIzgvp2Q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Slajd </a:t>
            </a:r>
            <a:r>
              <a:rPr lang="pl-PL" sz="900" dirty="0" smtClean="0"/>
              <a:t>21 – http://</a:t>
            </a:r>
            <a:r>
              <a:rPr lang="pl-PL" sz="900" dirty="0" smtClean="0"/>
              <a:t>s.pikabu.ru/images/big_size_comm/2012-08_6/13462569534995.jpg;</a:t>
            </a:r>
          </a:p>
          <a:p>
            <a:pPr>
              <a:buNone/>
            </a:pPr>
            <a:r>
              <a:rPr lang="pl-PL" sz="900" dirty="0" smtClean="0"/>
              <a:t>http</a:t>
            </a:r>
            <a:r>
              <a:rPr lang="pl-PL" sz="900" dirty="0" smtClean="0"/>
              <a:t>://www.bolekilolek.pl/files/tapety/Bolek%20i%20Lolek_tapeta3_1024x768.jpg 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Tło </a:t>
            </a:r>
            <a:r>
              <a:rPr lang="pl-PL" sz="900" dirty="0" smtClean="0"/>
              <a:t>- https://encrypted-tbn1.gstatic.com/images?q=tbn:ANd9GcRL1xApMCq6leU9SgrU4cIYcNIL1jOl-9JU6pJVfMUZHBTZNkyu</a:t>
            </a:r>
            <a:endParaRPr lang="pl-PL" sz="900" dirty="0" smtClean="0"/>
          </a:p>
          <a:p>
            <a:pPr>
              <a:buNone/>
            </a:pPr>
            <a:r>
              <a:rPr lang="pl-PL" sz="900" dirty="0" smtClean="0"/>
              <a:t> </a:t>
            </a:r>
          </a:p>
          <a:p>
            <a:pPr>
              <a:buNone/>
            </a:pPr>
            <a:endParaRPr lang="pl-PL" sz="900" dirty="0" smtClean="0"/>
          </a:p>
          <a:p>
            <a:pPr>
              <a:buNone/>
            </a:pPr>
            <a:endParaRPr lang="pl-PL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7859713" cy="3529012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solidFill>
                  <a:srgbClr val="1E1C11"/>
                </a:solidFill>
                <a:latin typeface="Times New Roman" pitchFamily="18" charset="0"/>
                <a:cs typeface="Times New Roman" pitchFamily="18" charset="0"/>
              </a:rPr>
              <a:t>Na pierwsze pytanie „Gdzie znajduje się Polska?” odpowiedzieli wszyscy. Wszyscy wiedzą, że Polska znajduje się w środkowej Europie.</a:t>
            </a:r>
            <a:endParaRPr lang="ru-RU" b="1" i="1" dirty="0" smtClean="0">
              <a:solidFill>
                <a:srgbClr val="1E1C1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0"/>
            <a:ext cx="6048375" cy="6524625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-603250"/>
            <a:ext cx="2735262" cy="8208963"/>
          </a:xfrm>
        </p:spPr>
        <p:txBody>
          <a:bodyPr/>
          <a:lstStyle/>
          <a:p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Na pytanie:</a:t>
            </a:r>
            <a:b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„Jakie znasz polskie </a:t>
            </a:r>
            <a:r>
              <a:rPr lang="pl-PL" sz="2800" b="1" i="1" dirty="0">
                <a:latin typeface="Times New Roman" pitchFamily="18" charset="0"/>
                <a:cs typeface="Times New Roman" pitchFamily="18" charset="0"/>
              </a:rPr>
              <a:t>miasta?”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większość ludzi odpowiedziało, że znają Warszawę, Kraków i tylko niektórzy Gdańsk :)</a:t>
            </a:r>
            <a:b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Niestety, byli też tacy ludzie, którzy napisali, że Praga jest polskim miastem 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Polską stolicę znają wszyscy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0" y="1484313"/>
            <a:ext cx="9112250" cy="537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Bronisława Komorowskiego niestety zna tylko 50% ankietowanych :(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008421"/>
            <a:ext cx="8143900" cy="4849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01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>
          <a:xfrm>
            <a:off x="0" y="0"/>
            <a:ext cx="8964613" cy="3284538"/>
          </a:xfrm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07950" y="1989138"/>
            <a:ext cx="9158288" cy="2519362"/>
          </a:xfrm>
        </p:spPr>
        <p:txBody>
          <a:bodyPr/>
          <a:lstStyle/>
          <a:p>
            <a:r>
              <a:rPr lang="pl-PL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Polska kojarzy się  z Chopinem</a:t>
            </a:r>
            <a:br>
              <a:rPr lang="pl-PL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z kiełbasą krakowską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3178166" cy="6394450"/>
          </a:xfrm>
        </p:spPr>
        <p:txBody>
          <a:bodyPr>
            <a:normAutofit/>
          </a:bodyPr>
          <a:lstStyle/>
          <a:p>
            <a:r>
              <a:rPr lang="pl-PL" sz="4000" b="1" i="1" dirty="0" smtClean="0">
                <a:latin typeface="Times New Roman" pitchFamily="18" charset="0"/>
                <a:cs typeface="Times New Roman" pitchFamily="18" charset="0"/>
              </a:rPr>
              <a:t>Na pytanie: „Jak wyglądają Polacy?” wszyscy odpowiedzieli, że jak zwykli Europejczycy.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0" y="0"/>
            <a:ext cx="5905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pl-PL" sz="3200" b="1" i="1" u="sng" dirty="0" smtClean="0">
                <a:latin typeface="Times New Roman" pitchFamily="18" charset="0"/>
                <a:cs typeface="Times New Roman" pitchFamily="18" charset="0"/>
              </a:rPr>
              <a:t>Stereotyp Polaka</a:t>
            </a:r>
            <a:br>
              <a:rPr lang="pl-PL" sz="32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 Polacy w oczach studentów to: pijący Polak </a:t>
            </a:r>
            <a:b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z kiełbasą, który lubi piłkę nożną, ale nie umie w nią grać.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2546350"/>
            <a:ext cx="30861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548</Words>
  <Application>Microsoft Office PowerPoint</Application>
  <PresentationFormat>Pokaz na ekranie (4:3)</PresentationFormat>
  <Paragraphs>63</Paragraphs>
  <Slides>22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Тема Office</vt:lpstr>
      <vt:lpstr>Wykres</vt:lpstr>
      <vt:lpstr>Polacy w oczach Kazachów</vt:lpstr>
      <vt:lpstr>Podsumowanie odpowiedzi w ankietach przeprowadzonych wśród ludzi, którzy nie byli w Polsce i nie uczyli się języka polskiego. W ankiecie było 20 pytań. Odpowiedziało 48 studentów Uniwersytetu Międzynarodowych Stosunków i Języków Obcych w Ałmacie.</vt:lpstr>
      <vt:lpstr>Na pierwsze pytanie „Gdzie znajduje się Polska?” odpowiedzieli wszyscy. Wszyscy wiedzą, że Polska znajduje się w środkowej Europie.</vt:lpstr>
      <vt:lpstr>Na pytanie: „Jakie znasz polskie miasta?” większość ludzi odpowiedziało, że znają Warszawę, Kraków i tylko niektórzy Gdańsk :) Niestety, byli też tacy ludzie, którzy napisali, że Praga jest polskim miastem </vt:lpstr>
      <vt:lpstr>Polską stolicę znają wszyscy </vt:lpstr>
      <vt:lpstr>Bronisława Komorowskiego niestety zna tylko 50% ankietowanych :(</vt:lpstr>
      <vt:lpstr>Polska kojarzy się  z Chopinem i z kiełbasą krakowską</vt:lpstr>
      <vt:lpstr>Na pytanie: „Jak wyglądają Polacy?” wszyscy odpowiedzieli, że jak zwykli Europejczycy.</vt:lpstr>
      <vt:lpstr>Stereotyp Polaka  Polacy w oczach studentów to: pijący Polak  z kiełbasą, który lubi piłkę nożną, ale nie umie w nią grać. </vt:lpstr>
      <vt:lpstr>Slajd 10</vt:lpstr>
      <vt:lpstr>Ze świętami polskimi było tak, że studenci znają przede wszystkim religijne święta, np.: Wielkanoc, Boże Narodzenie. Znają jednak także „zwykłe” święta, takie jak: Nowy Rok, Dzień Kobiet, Dzień Niepodległości.</vt:lpstr>
      <vt:lpstr>polskie słowa</vt:lpstr>
      <vt:lpstr>Z GEOGRAFIĄ STUDENCI MIELI PROBLEMY. TYLKO 4 STUDENTÓW ODPOWIEDZIAŁO NA PYTANIE: „JAKIE POLSKIE RZEKI ZNASZ?”. ONI ZNAJĄ WISŁĘ I ODRĘ.</vt:lpstr>
      <vt:lpstr>Popularni ludzie z Polski: </vt:lpstr>
      <vt:lpstr>Popularni Polacy w Kazachstanie</vt:lpstr>
      <vt:lpstr>W filmie „Ironia losu” Nadię gra Barbara Brylska, która dzięki tej roli jest do dziś jedną z najbardziej popularnych aktorek, nie tylko zresztą w Kazachstanie</vt:lpstr>
      <vt:lpstr>Potrawy polskie nie są bardzo popularne w Kazachstanie. Ale studenci odpowiedzieli, że zupy i kiełbasy są polskimi potrawami.</vt:lpstr>
      <vt:lpstr>W Kazachstanie wszyscy znają tłumaczenie piosenki „Szła dzieweczka”</vt:lpstr>
      <vt:lpstr>Slajd 19</vt:lpstr>
      <vt:lpstr>Na pytanie: „Co piją Polacy?” wszyscy odpowiedzieli, że piwo jest bardzo popularnym napojem w Polsce</vt:lpstr>
      <vt:lpstr>Na pytanie: „Czy znasz Lolka i Bolka? Kim oni są?” odpowiedzieli wszyscy, dla wszystkich to było jedno z najłatwiejszych pytań, bo Bolek i Lolek byli naszymi ulubionymi przyjaciółmi w dzieciństwie </vt:lpstr>
      <vt:lpstr>Prezentację przygotowała  Assem Tanysbekova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badania</dc:title>
  <dc:creator>LAN_OS</dc:creator>
  <cp:lastModifiedBy>Agnieszka</cp:lastModifiedBy>
  <cp:revision>62</cp:revision>
  <dcterms:created xsi:type="dcterms:W3CDTF">2013-04-08T14:29:48Z</dcterms:created>
  <dcterms:modified xsi:type="dcterms:W3CDTF">2013-05-29T10:43:02Z</dcterms:modified>
</cp:coreProperties>
</file>