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4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4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5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5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65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6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66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6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04863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6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8" name="Rectangle 147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6343" y="0"/>
            <a:ext cx="560765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8586" name="Podtytuł 1048585"/>
          <p:cNvSpPr>
            <a:spLocks noGrp="1"/>
          </p:cNvSpPr>
          <p:nvPr>
            <p:ph type="subTitle" idx="1"/>
          </p:nvPr>
        </p:nvSpPr>
        <p:spPr>
          <a:xfrm>
            <a:off x="-1695635" y="1046562"/>
            <a:ext cx="9383697" cy="2840565"/>
          </a:xfrm>
        </p:spPr>
        <p:txBody>
          <a:bodyPr anchor="b">
            <a:normAutofit/>
          </a:bodyPr>
          <a:lstStyle/>
          <a:p>
            <a:pPr algn="l"/>
            <a:endParaRPr lang="pl-PL" sz="2000" dirty="0"/>
          </a:p>
          <a:p>
            <a:r>
              <a:rPr lang="en-US" sz="2000" b="1" dirty="0"/>
              <a:t>                      </a:t>
            </a:r>
            <a:endParaRPr lang="pl-PL" sz="2000" dirty="0"/>
          </a:p>
          <a:p>
            <a:r>
              <a:rPr lang="en-US" sz="4000" b="1" dirty="0"/>
              <a:t>                      Indie po </a:t>
            </a:r>
            <a:r>
              <a:rPr lang="en-US" sz="4000" b="1" dirty="0" err="1"/>
              <a:t>polsku</a:t>
            </a:r>
            <a:r>
              <a:rPr lang="en-US" sz="4000" b="1" dirty="0"/>
              <a:t> </a:t>
            </a:r>
            <a:endParaRPr lang="pl-PL" sz="4000" b="1" dirty="0"/>
          </a:p>
          <a:p>
            <a:r>
              <a:rPr lang="pl-PL" altLang="en-US" sz="4000" b="1" dirty="0"/>
              <a:t>🇮🇳 - 🇵🇱</a:t>
            </a:r>
            <a:endParaRPr lang="pl-PL" sz="4000" dirty="0"/>
          </a:p>
          <a:p>
            <a:r>
              <a:rPr lang="en-US" altLang="en-US" sz="4000" b="1" dirty="0"/>
              <a:t>                    </a:t>
            </a:r>
            <a:r>
              <a:rPr lang="en-US" altLang="en-US" sz="4000" b="1" dirty="0" err="1"/>
              <a:t>Lalta</a:t>
            </a:r>
            <a:r>
              <a:rPr lang="en-US" altLang="en-US" sz="4000" b="1" dirty="0"/>
              <a:t> Prasad Vaishya</a:t>
            </a:r>
            <a:endParaRPr lang="pl-PL" sz="4000" dirty="0"/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470" y="561256"/>
            <a:ext cx="846286" cy="847206"/>
            <a:chOff x="7393391" y="1075612"/>
            <a:chExt cx="1128382" cy="847206"/>
          </a:xfrm>
        </p:grpSpPr>
        <p:sp>
          <p:nvSpPr>
            <p:cNvPr id="153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2" name="Tytuł 1048601"/>
          <p:cNvSpPr>
            <a:spLocks noGrp="1"/>
          </p:cNvSpPr>
          <p:nvPr>
            <p:ph type="ctrTitle"/>
          </p:nvPr>
        </p:nvSpPr>
        <p:spPr>
          <a:xfrm flipH="1">
            <a:off x="230820" y="851517"/>
            <a:ext cx="589752" cy="204926"/>
          </a:xfrm>
        </p:spPr>
        <p:txBody>
          <a:bodyPr anchor="b">
            <a:normAutofit fontScale="90000"/>
          </a:bodyPr>
          <a:lstStyle/>
          <a:p>
            <a:pPr algn="l"/>
            <a:endParaRPr lang="pl-PL" dirty="0"/>
          </a:p>
        </p:txBody>
      </p:sp>
      <p:sp>
        <p:nvSpPr>
          <p:cNvPr id="1048603" name="Podtytuł 1048602"/>
          <p:cNvSpPr>
            <a:spLocks noGrp="1"/>
          </p:cNvSpPr>
          <p:nvPr>
            <p:ph type="subTitle" idx="1"/>
          </p:nvPr>
        </p:nvSpPr>
        <p:spPr>
          <a:xfrm>
            <a:off x="820572" y="292964"/>
            <a:ext cx="3125336" cy="5713520"/>
          </a:xfrm>
        </p:spPr>
        <p:txBody>
          <a:bodyPr anchor="t">
            <a:noAutofit/>
          </a:bodyPr>
          <a:lstStyle/>
          <a:p>
            <a:r>
              <a:rPr lang="pl-PL" sz="2000" b="1" dirty="0"/>
              <a:t>Sprawiedliwość Anny </a:t>
            </a:r>
            <a:r>
              <a:rPr lang="pl-PL" sz="2000" b="1" dirty="0" err="1"/>
              <a:t>Chandy</a:t>
            </a:r>
            <a:endParaRPr lang="pl-PL" sz="2000" b="1" dirty="0"/>
          </a:p>
          <a:p>
            <a:pPr algn="l"/>
            <a:r>
              <a:rPr lang="pl-PL" sz="1800" dirty="0"/>
              <a:t>Często opisywana jako „feministka pierwszego pokolenia” </a:t>
            </a:r>
            <a:r>
              <a:rPr lang="pl-PL" sz="1800" dirty="0" err="1"/>
              <a:t>Chandy</a:t>
            </a:r>
            <a:r>
              <a:rPr lang="pl-PL" sz="1800" dirty="0"/>
              <a:t> była pierwszą kobietą w stanie Kerala, która uzyskała stopień naukowy w dziedzinie prawa. Jako adwokat opowiadała się za prawami kobiet. W 1931 roku zakwestionowała w wyborach do Zgromadzenia Ludowego </a:t>
            </a:r>
            <a:r>
              <a:rPr lang="pl-PL" sz="1800" dirty="0" err="1"/>
              <a:t>Shree</a:t>
            </a:r>
            <a:r>
              <a:rPr lang="pl-PL" sz="1800" dirty="0"/>
              <a:t> </a:t>
            </a:r>
            <a:r>
              <a:rPr lang="pl-PL" sz="1800" dirty="0" err="1"/>
              <a:t>Mulam</a:t>
            </a:r>
            <a:r>
              <a:rPr lang="pl-PL" sz="1800" dirty="0"/>
              <a:t> i, pomimo wrogości ze strony konkurencji i mediów, w 1932 roku została wybrana. W 1948 r. awansowała do pozycji sędzi dzielnicowej, po czym 9.02.1959 r. została mianowana pierwszą sędzią w indyjskim sądzie wyższym przez Sąd Najwyższy w Kerali. Stanowisko to piastowała przez dziewięć lat.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97158" name="Obraz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13515" y="2129307"/>
            <a:ext cx="2083223" cy="321733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4" name="Tytuł 1048603"/>
          <p:cNvSpPr>
            <a:spLocks noGrp="1"/>
          </p:cNvSpPr>
          <p:nvPr>
            <p:ph type="ctrTitle"/>
          </p:nvPr>
        </p:nvSpPr>
        <p:spPr>
          <a:xfrm>
            <a:off x="820571" y="851517"/>
            <a:ext cx="45719" cy="116149"/>
          </a:xfrm>
        </p:spPr>
        <p:txBody>
          <a:bodyPr anchor="b">
            <a:normAutofit fontScale="90000"/>
          </a:bodyPr>
          <a:lstStyle/>
          <a:p>
            <a:pPr algn="l"/>
            <a:endParaRPr lang="pl-PL" dirty="0"/>
          </a:p>
        </p:txBody>
      </p:sp>
      <p:sp>
        <p:nvSpPr>
          <p:cNvPr id="1048605" name="Podtytuł 1048604"/>
          <p:cNvSpPr>
            <a:spLocks noGrp="1"/>
          </p:cNvSpPr>
          <p:nvPr>
            <p:ph type="subTitle" idx="1"/>
          </p:nvPr>
        </p:nvSpPr>
        <p:spPr>
          <a:xfrm>
            <a:off x="820572" y="443883"/>
            <a:ext cx="3125336" cy="6036815"/>
          </a:xfrm>
        </p:spPr>
        <p:txBody>
          <a:bodyPr anchor="t">
            <a:normAutofit fontScale="32500" lnSpcReduction="20000"/>
          </a:bodyPr>
          <a:lstStyle/>
          <a:p>
            <a:r>
              <a:rPr lang="pl-PL" sz="6200" b="1" dirty="0" err="1"/>
              <a:t>Sarojini</a:t>
            </a:r>
            <a:r>
              <a:rPr lang="pl-PL" sz="6200" b="1" dirty="0"/>
              <a:t> </a:t>
            </a:r>
            <a:r>
              <a:rPr lang="pl-PL" sz="6200" b="1" dirty="0" err="1"/>
              <a:t>Naidu</a:t>
            </a:r>
            <a:endParaRPr lang="pl-PL" sz="6200" b="1" dirty="0"/>
          </a:p>
          <a:p>
            <a:pPr algn="l"/>
            <a:r>
              <a:rPr lang="pl-PL" sz="6200" dirty="0"/>
              <a:t>Urodzona w 1879 roku </a:t>
            </a:r>
            <a:r>
              <a:rPr lang="pl-PL" sz="6200" dirty="0" err="1"/>
              <a:t>Sarojini</a:t>
            </a:r>
            <a:r>
              <a:rPr lang="pl-PL" sz="6200" dirty="0"/>
              <a:t> </a:t>
            </a:r>
            <a:r>
              <a:rPr lang="pl-PL" sz="6200" dirty="0" err="1"/>
              <a:t>Naidu</a:t>
            </a:r>
            <a:r>
              <a:rPr lang="pl-PL" sz="6200" dirty="0"/>
              <a:t>, nazywana „Słowikiem Indii”, była cudownym dzieckiem. Zawsze była pionierką w swoich badaniach, biegle mówiła w kilku językach. Zaangażowała się w indyjski ruch niepodległościowy około 1905 roku i była aktywnym uczestnikiem walk. W 1925 roku została wybrana na pierwszą kobietę prezydenta Indii przez krajowy Kongres i została gubernatorem Uttar </a:t>
            </a:r>
            <a:r>
              <a:rPr lang="pl-PL" sz="6200" dirty="0" err="1"/>
              <a:t>Pradesh</a:t>
            </a:r>
            <a:r>
              <a:rPr lang="pl-PL" sz="6200" dirty="0"/>
              <a:t>. Wiele jej dzieł literackich, takich jak „Złoty próg”, „Ptak czasu”, „Złamane skrzydło” zyskało dużą popularność wśród czytelników oraz zostało docenionych przez krytyków. Zmarła w 1949 r.</a:t>
            </a:r>
          </a:p>
          <a:p>
            <a:pPr algn="l"/>
            <a:endParaRPr lang="pl-PL" sz="1000"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97159" name="Obraz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8627" y="2933640"/>
            <a:ext cx="2413000" cy="16086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6" name="Tytuł 1048605"/>
          <p:cNvSpPr>
            <a:spLocks noGrp="1"/>
          </p:cNvSpPr>
          <p:nvPr>
            <p:ph type="ctrTitle"/>
          </p:nvPr>
        </p:nvSpPr>
        <p:spPr>
          <a:xfrm>
            <a:off x="820572" y="851517"/>
            <a:ext cx="280260" cy="98394"/>
          </a:xfrm>
        </p:spPr>
        <p:txBody>
          <a:bodyPr anchor="b">
            <a:normAutofit fontScale="90000"/>
          </a:bodyPr>
          <a:lstStyle/>
          <a:p>
            <a:pPr algn="l"/>
            <a:endParaRPr lang="pl-PL" dirty="0"/>
          </a:p>
        </p:txBody>
      </p:sp>
      <p:sp>
        <p:nvSpPr>
          <p:cNvPr id="1048607" name="Podtytuł 1048606"/>
          <p:cNvSpPr>
            <a:spLocks noGrp="1"/>
          </p:cNvSpPr>
          <p:nvPr>
            <p:ph type="subTitle" idx="1"/>
          </p:nvPr>
        </p:nvSpPr>
        <p:spPr>
          <a:xfrm>
            <a:off x="820572" y="301842"/>
            <a:ext cx="3125336" cy="5704642"/>
          </a:xfrm>
        </p:spPr>
        <p:txBody>
          <a:bodyPr anchor="t">
            <a:noAutofit/>
          </a:bodyPr>
          <a:lstStyle/>
          <a:p>
            <a:r>
              <a:rPr lang="pl-PL" sz="2000" b="1" dirty="0"/>
              <a:t>Kapitan </a:t>
            </a:r>
            <a:r>
              <a:rPr lang="pl-PL" sz="2000" b="1" dirty="0" err="1"/>
              <a:t>Prem</a:t>
            </a:r>
            <a:r>
              <a:rPr lang="pl-PL" sz="2000" b="1" dirty="0"/>
              <a:t> </a:t>
            </a:r>
            <a:r>
              <a:rPr lang="pl-PL" sz="2000" b="1" dirty="0" err="1"/>
              <a:t>Mathur</a:t>
            </a:r>
            <a:endParaRPr lang="pl-PL" sz="2000" b="1" dirty="0"/>
          </a:p>
          <a:p>
            <a:pPr algn="l"/>
            <a:r>
              <a:rPr lang="pl-PL" sz="1800" dirty="0"/>
              <a:t>Po zdobyciu przez nią licencji odrzuciło ją osiem prywatnych linii lotniczych, z których żadna nie chciała kobiety pilota. Wreszcie poszła na rozmowę kwalifikacyjną do </a:t>
            </a:r>
            <a:r>
              <a:rPr lang="pl-PL" sz="1800" dirty="0" err="1"/>
              <a:t>Deccan</a:t>
            </a:r>
            <a:r>
              <a:rPr lang="pl-PL" sz="1800" dirty="0"/>
              <a:t> Airways w </a:t>
            </a:r>
            <a:r>
              <a:rPr lang="pl-PL" sz="1800" dirty="0" err="1"/>
              <a:t>Hyderabad</a:t>
            </a:r>
            <a:r>
              <a:rPr lang="pl-PL" sz="1800" dirty="0"/>
              <a:t>. Zapytana, jak poradzi sobie z nocnymi przerwami, kiedy prawdopodobnie będzie musiała spać w bliskim sąsiedztwie z mężczyznami, odpowiedziała: „Nie pożałujesz, że mnie zatrudniłeś”. Po spełnieniu wszystkich wymogów prawnych i uzyskaniu wszystkich wymaganych informacji, </a:t>
            </a:r>
            <a:r>
              <a:rPr lang="pl-PL" sz="1800" dirty="0" err="1"/>
              <a:t>Prem</a:t>
            </a:r>
            <a:r>
              <a:rPr lang="pl-PL" sz="1800" dirty="0"/>
              <a:t> </a:t>
            </a:r>
            <a:r>
              <a:rPr lang="pl-PL" sz="1800" dirty="0" err="1"/>
              <a:t>Mathur</a:t>
            </a:r>
            <a:r>
              <a:rPr lang="pl-PL" sz="1800" dirty="0"/>
              <a:t> stała się pierwszą kobietą pilotem w Indiach.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97160" name="Obraz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8627" y="2744622"/>
            <a:ext cx="2413000" cy="198670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8" name="Tytuł 1048607"/>
          <p:cNvSpPr>
            <a:spLocks noGrp="1"/>
          </p:cNvSpPr>
          <p:nvPr>
            <p:ph type="ctrTitle"/>
          </p:nvPr>
        </p:nvSpPr>
        <p:spPr>
          <a:xfrm flipH="1">
            <a:off x="541538" y="851517"/>
            <a:ext cx="279033" cy="45719"/>
          </a:xfrm>
        </p:spPr>
        <p:txBody>
          <a:bodyPr anchor="b">
            <a:normAutofit fontScale="90000"/>
          </a:bodyPr>
          <a:lstStyle/>
          <a:p>
            <a:pPr algn="l"/>
            <a:endParaRPr lang="pl-PL" dirty="0"/>
          </a:p>
        </p:txBody>
      </p:sp>
      <p:sp>
        <p:nvSpPr>
          <p:cNvPr id="1048609" name="Podtytuł 1048608"/>
          <p:cNvSpPr>
            <a:spLocks noGrp="1"/>
          </p:cNvSpPr>
          <p:nvPr>
            <p:ph type="subTitle" idx="1"/>
          </p:nvPr>
        </p:nvSpPr>
        <p:spPr>
          <a:xfrm>
            <a:off x="820572" y="213064"/>
            <a:ext cx="3125336" cy="5793419"/>
          </a:xfrm>
        </p:spPr>
        <p:txBody>
          <a:bodyPr anchor="t">
            <a:noAutofit/>
          </a:bodyPr>
          <a:lstStyle/>
          <a:p>
            <a:r>
              <a:rPr lang="pl-PL" sz="1800" b="1" dirty="0" err="1"/>
              <a:t>Kalpana</a:t>
            </a:r>
            <a:r>
              <a:rPr lang="pl-PL" sz="1800" b="1" dirty="0"/>
              <a:t> </a:t>
            </a:r>
            <a:r>
              <a:rPr lang="pl-PL" sz="1800" b="1" dirty="0" err="1"/>
              <a:t>Chawla</a:t>
            </a:r>
            <a:endParaRPr lang="pl-PL" sz="1800" b="1" dirty="0"/>
          </a:p>
          <a:p>
            <a:pPr algn="l"/>
            <a:r>
              <a:rPr lang="en-US" sz="1800" dirty="0"/>
              <a:t> </a:t>
            </a:r>
            <a:r>
              <a:rPr lang="pl-PL" sz="1800" dirty="0" err="1"/>
              <a:t>Kalpana</a:t>
            </a:r>
            <a:r>
              <a:rPr lang="pl-PL" sz="1800" dirty="0"/>
              <a:t> </a:t>
            </a:r>
            <a:r>
              <a:rPr lang="pl-PL" sz="1800" dirty="0" err="1"/>
              <a:t>Chawla</a:t>
            </a:r>
            <a:r>
              <a:rPr lang="pl-PL" sz="1800" dirty="0"/>
              <a:t> była indyjsko-amerykańską astronautką i pierwszą Hinduską w kosmosie. Po raz pierwszy poleciała na prom kosmiczny Columbia w 1997 roku jako specjalista od misji i główny operator ramion robotów. W 2003 roku </a:t>
            </a:r>
            <a:r>
              <a:rPr lang="pl-PL" sz="1800" dirty="0" err="1"/>
              <a:t>Chawla</a:t>
            </a:r>
            <a:r>
              <a:rPr lang="pl-PL" sz="1800" dirty="0"/>
              <a:t> był jednym z siedmiu członków załogi zabitych w katastrofie promu kosmicznego Columbia. Do tej pory jest inspiracją dla wielu ludzi w Indiach i na całym świecie. Jej ciężka praca i pasja sprawiły, że żyła pełnią życia. Różniła</a:t>
            </a:r>
            <a:r>
              <a:rPr lang="en-US" sz="1800" dirty="0"/>
              <a:t> </a:t>
            </a:r>
            <a:r>
              <a:rPr lang="pl-PL" sz="1800" dirty="0"/>
              <a:t>się od innych, chciała zostać astronautą. Jej rodzina była przeciwna tej decyzji. Możemy się wiele nauczyć od </a:t>
            </a:r>
            <a:r>
              <a:rPr lang="pl-PL" sz="1800" dirty="0" err="1"/>
              <a:t>Kalpany</a:t>
            </a:r>
            <a:r>
              <a:rPr lang="pl-PL" sz="1800" dirty="0"/>
              <a:t> </a:t>
            </a:r>
            <a:r>
              <a:rPr lang="pl-PL" sz="1800" dirty="0" err="1"/>
              <a:t>Chawli</a:t>
            </a:r>
            <a:r>
              <a:rPr lang="pl-PL" sz="1800" dirty="0"/>
              <a:t>, która osiągnęła swój cel ciężką pracą, bez pomocy innych.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97161" name="Obraz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8627" y="2917553"/>
            <a:ext cx="2413000" cy="16408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CA4BCD1-F813-4A68-8727-7A3DE67AC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8610" y="1075612"/>
            <a:ext cx="846286" cy="847206"/>
            <a:chOff x="7393391" y="1075612"/>
            <a:chExt cx="1128382" cy="847206"/>
          </a:xfrm>
        </p:grpSpPr>
        <p:sp>
          <p:nvSpPr>
            <p:cNvPr id="85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A6F8ABB-6C5D-4349-9E1B-198D1ABF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9728" y="2134209"/>
            <a:ext cx="3630299" cy="4290450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90" name="Freeform: Shape 89">
            <a:extLst>
              <a:ext uri="{FF2B5EF4-FFF2-40B4-BE49-F238E27FC236}">
                <a16:creationId xmlns:a16="http://schemas.microsoft.com/office/drawing/2014/main" id="{E4B9AB89-BA23-4985-97B3-EB677E496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0453" y="421767"/>
            <a:ext cx="2135438" cy="2523756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10" name="Tytuł 1048609"/>
          <p:cNvSpPr>
            <a:spLocks noGrp="1"/>
          </p:cNvSpPr>
          <p:nvPr>
            <p:ph type="ctrTitle"/>
          </p:nvPr>
        </p:nvSpPr>
        <p:spPr>
          <a:xfrm>
            <a:off x="2436562" y="6267635"/>
            <a:ext cx="2135438" cy="168598"/>
          </a:xfrm>
        </p:spPr>
        <p:txBody>
          <a:bodyPr anchor="t">
            <a:normAutofit fontScale="90000"/>
          </a:bodyPr>
          <a:lstStyle/>
          <a:p>
            <a:pPr algn="l"/>
            <a:endParaRPr lang="pl-PL" sz="6300" dirty="0"/>
          </a:p>
        </p:txBody>
      </p:sp>
      <p:sp>
        <p:nvSpPr>
          <p:cNvPr id="1048611" name="Podtytuł 1048610"/>
          <p:cNvSpPr>
            <a:spLocks noGrp="1"/>
          </p:cNvSpPr>
          <p:nvPr>
            <p:ph type="subTitle" idx="1"/>
          </p:nvPr>
        </p:nvSpPr>
        <p:spPr>
          <a:xfrm>
            <a:off x="998610" y="2011679"/>
            <a:ext cx="3218548" cy="4846321"/>
          </a:xfrm>
        </p:spPr>
        <p:txBody>
          <a:bodyPr anchor="b">
            <a:noAutofit/>
          </a:bodyPr>
          <a:lstStyle/>
          <a:p>
            <a:r>
              <a:rPr lang="pl-PL" sz="2000" b="1" dirty="0" err="1"/>
              <a:t>Aishwarya</a:t>
            </a:r>
            <a:r>
              <a:rPr lang="pl-PL" sz="2000" b="1" dirty="0"/>
              <a:t> Rai </a:t>
            </a:r>
            <a:r>
              <a:rPr lang="pl-PL" sz="2000" b="1" dirty="0" err="1"/>
              <a:t>Bachchan</a:t>
            </a:r>
            <a:endParaRPr lang="pl-PL" sz="2000" b="1" dirty="0"/>
          </a:p>
          <a:p>
            <a:pPr algn="l"/>
            <a:r>
              <a:rPr lang="en-US" sz="2000" dirty="0"/>
              <a:t>(</a:t>
            </a:r>
            <a:r>
              <a:rPr lang="pl-PL" sz="2000" dirty="0"/>
              <a:t>ur. </a:t>
            </a:r>
            <a:r>
              <a:rPr lang="en-US" sz="2000" dirty="0"/>
              <a:t>1 </a:t>
            </a:r>
            <a:r>
              <a:rPr lang="en-US" sz="2000" dirty="0" err="1"/>
              <a:t>listopada</a:t>
            </a:r>
            <a:r>
              <a:rPr lang="en-US" sz="2000" dirty="0"/>
              <a:t> 1973)</a:t>
            </a:r>
            <a:endParaRPr lang="pl-PL" sz="2000" dirty="0"/>
          </a:p>
          <a:p>
            <a:pPr algn="l"/>
            <a:r>
              <a:rPr lang="en-US" sz="2000" dirty="0" err="1"/>
              <a:t>Indyjska</a:t>
            </a:r>
            <a:r>
              <a:rPr lang="en-US" sz="2000" dirty="0"/>
              <a:t> </a:t>
            </a:r>
            <a:r>
              <a:rPr lang="en-US" sz="2000" dirty="0" err="1"/>
              <a:t>aktorka</a:t>
            </a:r>
            <a:r>
              <a:rPr lang="en-US" sz="2000" dirty="0"/>
              <a:t> </a:t>
            </a:r>
            <a:r>
              <a:rPr lang="en-US" sz="2000" dirty="0" err="1"/>
              <a:t>filmowa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modelka</a:t>
            </a:r>
            <a:endParaRPr lang="pl-PL" sz="2000" dirty="0"/>
          </a:p>
          <a:p>
            <a:pPr algn="l"/>
            <a:r>
              <a:rPr lang="pl-PL" sz="2000" dirty="0"/>
              <a:t>W 1994 roku wyjechała reprezentować Indie w konkursie Miss World – i wygrała. W Indiach, które posiadają największą kinematografię na świecie, tego rodzaju sukces jest często przepustką do filmowej kariery</a:t>
            </a:r>
            <a:r>
              <a:rPr lang="en-US" sz="2000" dirty="0"/>
              <a:t>.</a:t>
            </a:r>
            <a:endParaRPr lang="pl-PL" sz="2000" dirty="0"/>
          </a:p>
          <a:p>
            <a:pPr algn="l"/>
            <a:r>
              <a:rPr lang="en-US" sz="2000" dirty="0"/>
              <a:t> Od 20 </a:t>
            </a:r>
            <a:r>
              <a:rPr lang="en-US" sz="2000" dirty="0" err="1"/>
              <a:t>kwietnia</a:t>
            </a:r>
            <a:r>
              <a:rPr lang="en-US" sz="2000" dirty="0"/>
              <a:t> 2007 </a:t>
            </a:r>
            <a:r>
              <a:rPr lang="pl-PL" sz="2000" dirty="0"/>
              <a:t>jest </a:t>
            </a:r>
            <a:r>
              <a:rPr lang="en-US" sz="2000" dirty="0" err="1"/>
              <a:t>żon</a:t>
            </a:r>
            <a:r>
              <a:rPr lang="pl-PL" sz="2000" dirty="0"/>
              <a:t>ą</a:t>
            </a:r>
            <a:r>
              <a:rPr lang="en-US" sz="2000" dirty="0"/>
              <a:t> </a:t>
            </a:r>
            <a:r>
              <a:rPr lang="pl-PL" sz="2000" dirty="0" err="1"/>
              <a:t>hindusk</a:t>
            </a:r>
            <a:r>
              <a:rPr lang="en-US" sz="2000" dirty="0" err="1"/>
              <a:t>iego</a:t>
            </a:r>
            <a:r>
              <a:rPr lang="en-US" sz="2000" dirty="0"/>
              <a:t> </a:t>
            </a:r>
            <a:r>
              <a:rPr lang="en-US" sz="2000" dirty="0" err="1"/>
              <a:t>aktora</a:t>
            </a:r>
            <a:r>
              <a:rPr lang="en-US" sz="2000" dirty="0"/>
              <a:t> Abhisheka </a:t>
            </a:r>
            <a:r>
              <a:rPr lang="en-US" sz="2000" dirty="0" err="1"/>
              <a:t>Bachchana</a:t>
            </a:r>
            <a:r>
              <a:rPr lang="en-US" sz="2000" dirty="0"/>
              <a:t>.</a:t>
            </a:r>
            <a:endParaRPr lang="pl-PL" sz="2000" dirty="0"/>
          </a:p>
        </p:txBody>
      </p:sp>
      <p:pic>
        <p:nvPicPr>
          <p:cNvPr id="2097163" name="Obraz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74886" y="1324213"/>
            <a:ext cx="1277979" cy="718863"/>
          </a:xfrm>
          <a:prstGeom prst="rect">
            <a:avLst/>
          </a:prstGeom>
        </p:spPr>
      </p:pic>
      <p:pic>
        <p:nvPicPr>
          <p:cNvPr id="2097162" name="Obraz 209716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956491" y="3101009"/>
            <a:ext cx="1776771" cy="278709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6343" y="0"/>
            <a:ext cx="560765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8612" name="Tytuł 1048611"/>
          <p:cNvSpPr>
            <a:spLocks noGrp="1"/>
          </p:cNvSpPr>
          <p:nvPr>
            <p:ph type="ctrTitle"/>
          </p:nvPr>
        </p:nvSpPr>
        <p:spPr>
          <a:xfrm>
            <a:off x="1017689" y="2945524"/>
            <a:ext cx="4842887" cy="2274388"/>
          </a:xfrm>
        </p:spPr>
        <p:txBody>
          <a:bodyPr anchor="t">
            <a:normAutofit/>
          </a:bodyPr>
          <a:lstStyle/>
          <a:p>
            <a:pPr algn="l"/>
            <a:r>
              <a:rPr lang="pl-PL" sz="6300"/>
              <a:t> </a:t>
            </a:r>
          </a:p>
        </p:txBody>
      </p:sp>
      <p:sp>
        <p:nvSpPr>
          <p:cNvPr id="1048613" name="Podtytuł 1048612"/>
          <p:cNvSpPr>
            <a:spLocks noGrp="1"/>
          </p:cNvSpPr>
          <p:nvPr>
            <p:ph type="subTitle" idx="1"/>
          </p:nvPr>
        </p:nvSpPr>
        <p:spPr>
          <a:xfrm>
            <a:off x="764887" y="1688210"/>
            <a:ext cx="3760245" cy="2665776"/>
          </a:xfrm>
        </p:spPr>
        <p:txBody>
          <a:bodyPr anchor="b">
            <a:normAutofit/>
          </a:bodyPr>
          <a:lstStyle/>
          <a:p>
            <a:pPr algn="l"/>
            <a:r>
              <a:rPr lang="pl-PL" sz="2000" dirty="0"/>
              <a:t>Jeśli te kobiety Cię inspirują, koniecznie spójrz na te odnoszące sukcesy kobiety znane nam z historii. To one zerwały łańcuchy społeczne, aby stać się pionierami w swoich dziedzinach, zostawiły po sobie ślad i wyznaczyły szlak, którym teraz porusza się wiele współczesnych kobiet.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470" y="561256"/>
            <a:ext cx="846286" cy="847206"/>
            <a:chOff x="7393391" y="1075612"/>
            <a:chExt cx="1128382" cy="847206"/>
          </a:xfrm>
        </p:grpSpPr>
        <p:sp>
          <p:nvSpPr>
            <p:cNvPr id="111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6343" y="0"/>
            <a:ext cx="560765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8614" name="Podtytuł 1048613"/>
          <p:cNvSpPr>
            <a:spLocks noGrp="1"/>
          </p:cNvSpPr>
          <p:nvPr>
            <p:ph type="subTitle" idx="1"/>
          </p:nvPr>
        </p:nvSpPr>
        <p:spPr>
          <a:xfrm>
            <a:off x="998610" y="1234285"/>
            <a:ext cx="3760245" cy="1683292"/>
          </a:xfrm>
        </p:spPr>
        <p:txBody>
          <a:bodyPr anchor="b">
            <a:normAutofit lnSpcReduction="10000"/>
          </a:bodyPr>
          <a:lstStyle/>
          <a:p>
            <a:pPr algn="l"/>
            <a:endParaRPr lang="pl-PL" sz="1500" dirty="0"/>
          </a:p>
          <a:p>
            <a:pPr algn="l"/>
            <a:endParaRPr lang="pl-PL" sz="1500" dirty="0"/>
          </a:p>
          <a:p>
            <a:pPr algn="l"/>
            <a:endParaRPr lang="pl-PL" sz="1500" dirty="0"/>
          </a:p>
          <a:p>
            <a:pPr algn="l"/>
            <a:endParaRPr lang="pl-PL" sz="1500" dirty="0"/>
          </a:p>
          <a:p>
            <a:pPr algn="l"/>
            <a:r>
              <a:rPr lang="pl-PL" dirty="0"/>
              <a:t>Bardzo d</a:t>
            </a:r>
            <a:r>
              <a:rPr lang="en-US" dirty="0" err="1"/>
              <a:t>zi</a:t>
            </a:r>
            <a:r>
              <a:rPr lang="pl-PL" altLang="en-US" dirty="0" err="1"/>
              <a:t>ękuję</a:t>
            </a:r>
            <a:r>
              <a:rPr lang="en-US" altLang="en-US" dirty="0"/>
              <a:t> za </a:t>
            </a:r>
            <a:r>
              <a:rPr lang="en-US" altLang="en-US" dirty="0" err="1"/>
              <a:t>uwagę</a:t>
            </a:r>
            <a:r>
              <a:rPr lang="en-US" altLang="en-US" dirty="0"/>
              <a:t>! </a:t>
            </a:r>
            <a:endParaRPr lang="pl-PL" dirty="0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470" y="561256"/>
            <a:ext cx="846286" cy="847206"/>
            <a:chOff x="7393391" y="1075612"/>
            <a:chExt cx="1128382" cy="847206"/>
          </a:xfrm>
        </p:grpSpPr>
        <p:sp>
          <p:nvSpPr>
            <p:cNvPr id="112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6343" y="0"/>
            <a:ext cx="560765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8587" name="Tytuł 1048586"/>
          <p:cNvSpPr>
            <a:spLocks noGrp="1"/>
          </p:cNvSpPr>
          <p:nvPr>
            <p:ph type="ctrTitle"/>
          </p:nvPr>
        </p:nvSpPr>
        <p:spPr>
          <a:xfrm>
            <a:off x="1017689" y="2945524"/>
            <a:ext cx="4842887" cy="2274388"/>
          </a:xfrm>
        </p:spPr>
        <p:txBody>
          <a:bodyPr anchor="t">
            <a:normAutofit/>
          </a:bodyPr>
          <a:lstStyle/>
          <a:p>
            <a:pPr algn="l"/>
            <a:r>
              <a:rPr lang="pl-PL" sz="6300" dirty="0"/>
              <a:t> </a:t>
            </a:r>
          </a:p>
        </p:txBody>
      </p:sp>
      <p:sp>
        <p:nvSpPr>
          <p:cNvPr id="1048588" name="Podtytuł 1048587"/>
          <p:cNvSpPr>
            <a:spLocks noGrp="1"/>
          </p:cNvSpPr>
          <p:nvPr>
            <p:ph type="subTitle" idx="1"/>
          </p:nvPr>
        </p:nvSpPr>
        <p:spPr>
          <a:xfrm>
            <a:off x="998610" y="1234284"/>
            <a:ext cx="7550586" cy="3888131"/>
          </a:xfrm>
        </p:spPr>
        <p:txBody>
          <a:bodyPr anchor="b">
            <a:normAutofit fontScale="92500" lnSpcReduction="10000"/>
          </a:bodyPr>
          <a:lstStyle/>
          <a:p>
            <a:pPr algn="l"/>
            <a:endParaRPr lang="pl-PL" sz="800" dirty="0"/>
          </a:p>
          <a:p>
            <a:r>
              <a:rPr lang="en-US" sz="2800" dirty="0" err="1"/>
              <a:t>Dzień</a:t>
            </a:r>
            <a:r>
              <a:rPr lang="en-US" sz="2800" dirty="0"/>
              <a:t> </a:t>
            </a:r>
            <a:r>
              <a:rPr lang="pl-PL" sz="2800" dirty="0"/>
              <a:t>K</a:t>
            </a:r>
            <a:r>
              <a:rPr lang="en-US" sz="2800" dirty="0" err="1"/>
              <a:t>obiet</a:t>
            </a:r>
            <a:endParaRPr lang="pl-PL" sz="2800" dirty="0"/>
          </a:p>
          <a:p>
            <a:pPr algn="l"/>
            <a:endParaRPr lang="pl-PL" sz="2800" dirty="0"/>
          </a:p>
          <a:p>
            <a:pPr algn="just"/>
            <a:r>
              <a:rPr lang="pl-PL" sz="2800" dirty="0"/>
              <a:t>Być może łatwo być kobietą dziś, w XXI wieku, ale nie zawsze tak było. Był czas, gdy słowo „feminizm” nie zostało jeszcze wymyślone. Wtedy kobiety walczyły o przełamanie tzw. „norm” społecznych i osiągnięcie swych celów. Dziś, w Dzień Kobiet, przedstawię listę ważnych kobiet, które obecnie widnieją na stronach książek historycznych i stały się inspiracją dla naszego życia.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470" y="561256"/>
            <a:ext cx="846286" cy="847206"/>
            <a:chOff x="7393391" y="1075612"/>
            <a:chExt cx="1128382" cy="847206"/>
          </a:xfrm>
        </p:grpSpPr>
        <p:sp>
          <p:nvSpPr>
            <p:cNvPr id="86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6343" y="0"/>
            <a:ext cx="560765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8589" name="Podtytuł 1048588"/>
          <p:cNvSpPr>
            <a:spLocks noGrp="1"/>
          </p:cNvSpPr>
          <p:nvPr>
            <p:ph type="subTitle" idx="1"/>
          </p:nvPr>
        </p:nvSpPr>
        <p:spPr>
          <a:xfrm>
            <a:off x="998610" y="1234285"/>
            <a:ext cx="7612730" cy="3533024"/>
          </a:xfrm>
        </p:spPr>
        <p:txBody>
          <a:bodyPr anchor="b">
            <a:normAutofit fontScale="70000" lnSpcReduction="20000"/>
          </a:bodyPr>
          <a:lstStyle/>
          <a:p>
            <a:pPr algn="l"/>
            <a:endParaRPr lang="pl-PL" sz="600" dirty="0"/>
          </a:p>
          <a:p>
            <a:r>
              <a:rPr lang="pl-PL" sz="3800" dirty="0"/>
              <a:t> </a:t>
            </a:r>
            <a:r>
              <a:rPr lang="pl-PL" sz="3800" dirty="0" err="1"/>
              <a:t>यत्र</a:t>
            </a:r>
            <a:r>
              <a:rPr lang="pl-PL" sz="3800" dirty="0"/>
              <a:t> </a:t>
            </a:r>
            <a:r>
              <a:rPr lang="pl-PL" sz="3800" dirty="0" err="1"/>
              <a:t>नार्यस्तु</a:t>
            </a:r>
            <a:r>
              <a:rPr lang="pl-PL" sz="3800" dirty="0"/>
              <a:t> </a:t>
            </a:r>
            <a:r>
              <a:rPr lang="pl-PL" sz="3800" dirty="0" err="1"/>
              <a:t>पूज्यन्ते</a:t>
            </a:r>
            <a:r>
              <a:rPr lang="pl-PL" sz="3800" dirty="0"/>
              <a:t> </a:t>
            </a:r>
            <a:r>
              <a:rPr lang="pl-PL" sz="3800" dirty="0" err="1"/>
              <a:t>रमन्ते</a:t>
            </a:r>
            <a:r>
              <a:rPr lang="pl-PL" sz="3800" dirty="0"/>
              <a:t> </a:t>
            </a:r>
            <a:r>
              <a:rPr lang="pl-PL" sz="3800" dirty="0" err="1"/>
              <a:t>तत्र</a:t>
            </a:r>
            <a:r>
              <a:rPr lang="pl-PL" sz="3800" dirty="0"/>
              <a:t> </a:t>
            </a:r>
            <a:r>
              <a:rPr lang="pl-PL" sz="3800" dirty="0" err="1"/>
              <a:t>देवताः</a:t>
            </a:r>
            <a:r>
              <a:rPr lang="pl-PL" sz="3800" dirty="0"/>
              <a:t> ।</a:t>
            </a:r>
          </a:p>
          <a:p>
            <a:r>
              <a:rPr lang="pl-PL" sz="3800" dirty="0" err="1"/>
              <a:t>यत्रैतास्तु</a:t>
            </a:r>
            <a:r>
              <a:rPr lang="pl-PL" sz="3800" dirty="0"/>
              <a:t> न </a:t>
            </a:r>
            <a:r>
              <a:rPr lang="pl-PL" sz="3800" dirty="0" err="1"/>
              <a:t>पूज्यन्ते</a:t>
            </a:r>
            <a:r>
              <a:rPr lang="pl-PL" sz="3800" dirty="0"/>
              <a:t> </a:t>
            </a:r>
            <a:r>
              <a:rPr lang="pl-PL" sz="3800" dirty="0" err="1"/>
              <a:t>सर्वास्तत्राफलाः</a:t>
            </a:r>
            <a:r>
              <a:rPr lang="pl-PL" sz="3800" dirty="0"/>
              <a:t> </a:t>
            </a:r>
            <a:r>
              <a:rPr lang="pl-PL" sz="3800" dirty="0" err="1"/>
              <a:t>क्रियाः</a:t>
            </a:r>
            <a:r>
              <a:rPr lang="pl-PL" sz="3800" dirty="0"/>
              <a:t> ॥</a:t>
            </a:r>
          </a:p>
          <a:p>
            <a:endParaRPr lang="pl-PL" sz="3800" dirty="0"/>
          </a:p>
          <a:p>
            <a:r>
              <a:rPr lang="pl-PL" sz="3800" i="1" dirty="0" err="1"/>
              <a:t>This</a:t>
            </a:r>
            <a:r>
              <a:rPr lang="pl-PL" sz="3800" i="1" dirty="0"/>
              <a:t> </a:t>
            </a:r>
            <a:r>
              <a:rPr lang="pl-PL" sz="3800" i="1" dirty="0" err="1"/>
              <a:t>means</a:t>
            </a:r>
            <a:r>
              <a:rPr lang="pl-PL" sz="3800" i="1" dirty="0"/>
              <a:t>, </a:t>
            </a:r>
            <a:r>
              <a:rPr lang="pl-PL" sz="3800" i="1" dirty="0" err="1"/>
              <a:t>where</a:t>
            </a:r>
            <a:r>
              <a:rPr lang="pl-PL" sz="3800" i="1" dirty="0"/>
              <a:t> a </a:t>
            </a:r>
            <a:r>
              <a:rPr lang="pl-PL" sz="3800" i="1" dirty="0" err="1"/>
              <a:t>women</a:t>
            </a:r>
            <a:r>
              <a:rPr lang="pl-PL" sz="3800" i="1" dirty="0"/>
              <a:t> </a:t>
            </a:r>
            <a:r>
              <a:rPr lang="pl-PL" sz="3800" i="1" dirty="0" err="1"/>
              <a:t>is</a:t>
            </a:r>
            <a:r>
              <a:rPr lang="pl-PL" sz="3800" i="1" dirty="0"/>
              <a:t> </a:t>
            </a:r>
            <a:r>
              <a:rPr lang="pl-PL" sz="3800" i="1" dirty="0" err="1"/>
              <a:t>respected</a:t>
            </a:r>
            <a:r>
              <a:rPr lang="pl-PL" sz="3800" i="1" dirty="0"/>
              <a:t>, </a:t>
            </a:r>
          </a:p>
          <a:p>
            <a:r>
              <a:rPr lang="pl-PL" sz="3800" i="1" dirty="0"/>
              <a:t>the place </a:t>
            </a:r>
            <a:r>
              <a:rPr lang="pl-PL" sz="3800" i="1" dirty="0" err="1"/>
              <a:t>becomes</a:t>
            </a:r>
            <a:r>
              <a:rPr lang="pl-PL" sz="3800" i="1" dirty="0"/>
              <a:t> </a:t>
            </a:r>
            <a:r>
              <a:rPr lang="pl-PL" sz="3800" i="1" dirty="0" err="1"/>
              <a:t>God’s</a:t>
            </a:r>
            <a:r>
              <a:rPr lang="pl-PL" sz="3800" i="1" dirty="0"/>
              <a:t> </a:t>
            </a:r>
            <a:r>
              <a:rPr lang="pl-PL" sz="3800" i="1" dirty="0" err="1"/>
              <a:t>abode</a:t>
            </a:r>
            <a:r>
              <a:rPr lang="pl-PL" sz="3800" i="1" dirty="0"/>
              <a:t>, by  </a:t>
            </a:r>
            <a:r>
              <a:rPr lang="pl-PL" sz="3800" i="1" dirty="0" err="1"/>
              <a:t>abode</a:t>
            </a:r>
            <a:r>
              <a:rPr lang="pl-PL" sz="3800" i="1" dirty="0"/>
              <a:t>.</a:t>
            </a:r>
          </a:p>
          <a:p>
            <a:endParaRPr lang="pl-PL" sz="3800" dirty="0"/>
          </a:p>
          <a:p>
            <a:r>
              <a:rPr lang="pl-PL" sz="3800" i="1" dirty="0"/>
              <a:t>Miejsce, gdzie kobiety są szanowane, to</a:t>
            </a:r>
          </a:p>
          <a:p>
            <a:r>
              <a:rPr lang="pl-PL" sz="3800" i="1" dirty="0"/>
              <a:t>miejsce staje się domem Boga, jest jak dom.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470" y="561256"/>
            <a:ext cx="846286" cy="847206"/>
            <a:chOff x="7393391" y="1075612"/>
            <a:chExt cx="1128382" cy="847206"/>
          </a:xfrm>
        </p:grpSpPr>
        <p:sp>
          <p:nvSpPr>
            <p:cNvPr id="87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90" name="Tytuł 1048589"/>
          <p:cNvSpPr>
            <a:spLocks noGrp="1"/>
          </p:cNvSpPr>
          <p:nvPr>
            <p:ph type="ctrTitle"/>
          </p:nvPr>
        </p:nvSpPr>
        <p:spPr>
          <a:xfrm rot="21337994">
            <a:off x="3373515" y="2885243"/>
            <a:ext cx="1375905" cy="957690"/>
          </a:xfrm>
        </p:spPr>
        <p:txBody>
          <a:bodyPr anchor="b">
            <a:normAutofit/>
          </a:bodyPr>
          <a:lstStyle/>
          <a:p>
            <a:pPr algn="l"/>
            <a:endParaRPr lang="pl-PL" dirty="0"/>
          </a:p>
        </p:txBody>
      </p:sp>
      <p:sp>
        <p:nvSpPr>
          <p:cNvPr id="1048591" name="Podtytuł 1048590"/>
          <p:cNvSpPr>
            <a:spLocks noGrp="1"/>
          </p:cNvSpPr>
          <p:nvPr>
            <p:ph type="subTitle" idx="1"/>
          </p:nvPr>
        </p:nvSpPr>
        <p:spPr>
          <a:xfrm>
            <a:off x="820571" y="630316"/>
            <a:ext cx="4381743" cy="537616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altLang="zh-CN" dirty="0"/>
              <a:t>                       </a:t>
            </a:r>
            <a:r>
              <a:rPr lang="en-US" altLang="zh-CN" b="1" dirty="0"/>
              <a:t>Draupadi</a:t>
            </a:r>
          </a:p>
          <a:p>
            <a:pPr algn="just"/>
            <a:r>
              <a:rPr lang="en-US" altLang="zh-CN" dirty="0"/>
              <a:t>Draupadi </a:t>
            </a:r>
            <a:r>
              <a:rPr lang="pl-PL" altLang="zh-CN" dirty="0"/>
              <a:t>to</a:t>
            </a:r>
            <a:r>
              <a:rPr lang="en-US" altLang="zh-CN" dirty="0"/>
              <a:t> </a:t>
            </a:r>
            <a:r>
              <a:rPr lang="en-US" altLang="zh-CN" dirty="0" err="1"/>
              <a:t>pierwsz</a:t>
            </a:r>
            <a:r>
              <a:rPr lang="pl-PL" altLang="zh-CN" dirty="0"/>
              <a:t>a</a:t>
            </a:r>
            <a:r>
              <a:rPr lang="en-US" altLang="zh-CN" dirty="0"/>
              <a:t> </a:t>
            </a:r>
            <a:r>
              <a:rPr lang="en-US" altLang="zh-CN" dirty="0" err="1"/>
              <a:t>feministk</a:t>
            </a:r>
            <a:r>
              <a:rPr lang="pl-PL" altLang="zh-CN" dirty="0"/>
              <a:t>a</a:t>
            </a:r>
            <a:r>
              <a:rPr lang="en-US" altLang="zh-CN" dirty="0"/>
              <a:t> z </a:t>
            </a:r>
            <a:r>
              <a:rPr lang="en-US" altLang="zh-CN" dirty="0" err="1"/>
              <a:t>mitologii</a:t>
            </a:r>
            <a:r>
              <a:rPr lang="en-US" altLang="zh-CN" dirty="0"/>
              <a:t> </a:t>
            </a:r>
            <a:r>
              <a:rPr lang="en-US" altLang="zh-CN" dirty="0" err="1"/>
              <a:t>indyjskiej</a:t>
            </a:r>
            <a:r>
              <a:rPr lang="en-US" altLang="zh-CN" dirty="0"/>
              <a:t> – </a:t>
            </a:r>
            <a:r>
              <a:rPr lang="pl-PL" altLang="zh-CN" dirty="0"/>
              <a:t>była alegorią kobiecej </a:t>
            </a:r>
            <a:r>
              <a:rPr lang="en-US" altLang="zh-CN" dirty="0" err="1"/>
              <a:t>siły</a:t>
            </a:r>
            <a:r>
              <a:rPr lang="en-US" altLang="zh-CN" dirty="0"/>
              <a:t>, </a:t>
            </a:r>
            <a:r>
              <a:rPr lang="en-US" altLang="zh-CN" dirty="0" err="1"/>
              <a:t>wiary</a:t>
            </a:r>
            <a:r>
              <a:rPr lang="en-US" altLang="zh-CN" dirty="0"/>
              <a:t> w </a:t>
            </a:r>
            <a:r>
              <a:rPr lang="en-US" altLang="zh-CN" dirty="0" err="1"/>
              <a:t>siebie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en-US" altLang="zh-CN" dirty="0" err="1"/>
              <a:t>pewności</a:t>
            </a:r>
            <a:r>
              <a:rPr lang="en-US" altLang="zh-CN" dirty="0"/>
              <a:t> </a:t>
            </a:r>
            <a:r>
              <a:rPr lang="en-US" altLang="zh-CN" dirty="0" err="1"/>
              <a:t>siebie</a:t>
            </a:r>
            <a:r>
              <a:rPr lang="pl-PL" altLang="zh-CN" dirty="0"/>
              <a:t>, a przy tym zachowywała się jak </a:t>
            </a:r>
            <a:r>
              <a:rPr lang="en-US" altLang="zh-CN" dirty="0" err="1"/>
              <a:t>dama</a:t>
            </a:r>
            <a:r>
              <a:rPr lang="en-US" altLang="zh-CN" dirty="0"/>
              <a:t>. </a:t>
            </a:r>
            <a:r>
              <a:rPr lang="en-US" altLang="zh-CN" dirty="0" err="1"/>
              <a:t>Była</a:t>
            </a:r>
            <a:r>
              <a:rPr lang="en-US" altLang="zh-CN" dirty="0"/>
              <a:t> </a:t>
            </a:r>
            <a:r>
              <a:rPr lang="en-US" altLang="zh-CN" dirty="0" err="1"/>
              <a:t>silna</a:t>
            </a:r>
            <a:r>
              <a:rPr lang="en-US" altLang="zh-CN" dirty="0"/>
              <a:t> </a:t>
            </a:r>
            <a:r>
              <a:rPr lang="en-US" altLang="zh-CN" dirty="0" err="1"/>
              <a:t>nie</a:t>
            </a:r>
            <a:r>
              <a:rPr lang="en-US" altLang="zh-CN" dirty="0"/>
              <a:t> </a:t>
            </a:r>
            <a:r>
              <a:rPr lang="en-US" altLang="zh-CN" dirty="0" err="1"/>
              <a:t>dlatego</a:t>
            </a:r>
            <a:r>
              <a:rPr lang="en-US" altLang="zh-CN" dirty="0"/>
              <a:t>, </a:t>
            </a:r>
            <a:r>
              <a:rPr lang="en-US" altLang="zh-CN" dirty="0" err="1"/>
              <a:t>że</a:t>
            </a:r>
            <a:r>
              <a:rPr lang="en-US" altLang="zh-CN" dirty="0"/>
              <a:t> </a:t>
            </a:r>
            <a:r>
              <a:rPr lang="pl-PL" altLang="zh-CN" dirty="0"/>
              <a:t>taka się urodziła</a:t>
            </a:r>
            <a:r>
              <a:rPr lang="en-US" altLang="zh-CN" dirty="0"/>
              <a:t>, ale </a:t>
            </a:r>
            <a:r>
              <a:rPr lang="en-US" altLang="zh-CN" dirty="0" err="1"/>
              <a:t>dlatego</a:t>
            </a:r>
            <a:r>
              <a:rPr lang="en-US" altLang="zh-CN" dirty="0"/>
              <a:t>, </a:t>
            </a:r>
            <a:r>
              <a:rPr lang="en-US" altLang="zh-CN" dirty="0" err="1"/>
              <a:t>że</a:t>
            </a:r>
            <a:r>
              <a:rPr lang="en-US" altLang="zh-CN" dirty="0"/>
              <a:t> </a:t>
            </a:r>
            <a:r>
              <a:rPr lang="en-US" altLang="zh-CN" dirty="0" err="1"/>
              <a:t>wierzyła</a:t>
            </a:r>
            <a:r>
              <a:rPr lang="en-US" altLang="zh-CN" dirty="0"/>
              <a:t>, </a:t>
            </a:r>
            <a:r>
              <a:rPr lang="en-US" altLang="zh-CN" dirty="0" err="1"/>
              <a:t>że</a:t>
            </a:r>
            <a:r>
              <a:rPr lang="en-US" altLang="zh-CN" dirty="0"/>
              <a:t> ​​</a:t>
            </a:r>
            <a:r>
              <a:rPr lang="pl-PL" altLang="zh-CN" dirty="0"/>
              <a:t>ma moc</a:t>
            </a:r>
            <a:r>
              <a:rPr lang="en-US" altLang="zh-CN" dirty="0"/>
              <a:t>. </a:t>
            </a:r>
            <a:r>
              <a:rPr lang="pl-PL" altLang="zh-CN" dirty="0"/>
              <a:t>Jej ojciec </a:t>
            </a:r>
            <a:r>
              <a:rPr lang="en-US" altLang="zh-CN" dirty="0" err="1"/>
              <a:t>chciał</a:t>
            </a:r>
            <a:r>
              <a:rPr lang="en-US" altLang="zh-CN" dirty="0"/>
              <a:t> </a:t>
            </a:r>
            <a:r>
              <a:rPr lang="pl-PL" altLang="zh-CN" dirty="0"/>
              <a:t>mieć </a:t>
            </a:r>
            <a:r>
              <a:rPr lang="en-US" altLang="zh-CN" dirty="0" err="1"/>
              <a:t>sy</a:t>
            </a:r>
            <a:r>
              <a:rPr lang="pl-PL" altLang="zh-CN" dirty="0"/>
              <a:t>na, nie wspierał córki i utrudniał jej życie, zamiast jej po</a:t>
            </a:r>
            <a:r>
              <a:rPr lang="en-US" altLang="zh-CN" dirty="0" err="1"/>
              <a:t>błogosławi</a:t>
            </a:r>
            <a:r>
              <a:rPr lang="pl-PL" altLang="zh-CN" dirty="0"/>
              <a:t>ć. To nie </a:t>
            </a:r>
            <a:r>
              <a:rPr lang="en-US" altLang="zh-CN" dirty="0" err="1"/>
              <a:t>zniechęc</a:t>
            </a:r>
            <a:r>
              <a:rPr lang="pl-PL" altLang="zh-CN" dirty="0"/>
              <a:t>i</a:t>
            </a:r>
            <a:r>
              <a:rPr lang="en-US" altLang="zh-CN" dirty="0"/>
              <a:t>ł</a:t>
            </a:r>
            <a:r>
              <a:rPr lang="pl-PL" altLang="zh-CN" dirty="0"/>
              <a:t>o</a:t>
            </a:r>
            <a:r>
              <a:rPr lang="en-US" altLang="zh-CN" dirty="0"/>
              <a:t> Draupadi do </a:t>
            </a:r>
            <a:r>
              <a:rPr lang="en-US" altLang="zh-CN" dirty="0" err="1"/>
              <a:t>podążania</a:t>
            </a:r>
            <a:r>
              <a:rPr lang="en-US" altLang="zh-CN" dirty="0"/>
              <a:t> za </a:t>
            </a:r>
            <a:r>
              <a:rPr lang="pl-PL" altLang="zh-CN" dirty="0"/>
              <a:t>głosem</a:t>
            </a:r>
            <a:r>
              <a:rPr lang="en-US" altLang="zh-CN" dirty="0"/>
              <a:t> </a:t>
            </a:r>
            <a:r>
              <a:rPr lang="en-US" altLang="zh-CN" dirty="0" err="1"/>
              <a:t>serc</a:t>
            </a:r>
            <a:r>
              <a:rPr lang="pl-PL" altLang="zh-CN" dirty="0"/>
              <a:t>a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en-US" altLang="zh-CN" dirty="0" err="1"/>
              <a:t>instynktem</a:t>
            </a:r>
            <a:r>
              <a:rPr lang="en-US" altLang="zh-CN" dirty="0"/>
              <a:t>. </a:t>
            </a:r>
            <a:r>
              <a:rPr lang="en-US" altLang="zh-CN" dirty="0" err="1"/>
              <a:t>Piękna</a:t>
            </a:r>
            <a:r>
              <a:rPr lang="en-US" altLang="zh-CN" dirty="0"/>
              <a:t>, </a:t>
            </a:r>
            <a:r>
              <a:rPr lang="en-US" altLang="zh-CN" dirty="0" err="1"/>
              <a:t>cnotliwa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en-US" altLang="zh-CN" dirty="0" err="1"/>
              <a:t>inteligentna</a:t>
            </a:r>
            <a:r>
              <a:rPr lang="en-US" altLang="zh-CN" dirty="0"/>
              <a:t> Draupadi, </a:t>
            </a:r>
            <a:r>
              <a:rPr lang="en-US" altLang="zh-CN" dirty="0" err="1"/>
              <a:t>prawdziwa</a:t>
            </a:r>
            <a:r>
              <a:rPr lang="en-US" altLang="zh-CN" dirty="0"/>
              <a:t> „</a:t>
            </a:r>
            <a:r>
              <a:rPr lang="en-US" altLang="zh-CN" dirty="0" err="1"/>
              <a:t>bohaterka</a:t>
            </a:r>
            <a:r>
              <a:rPr lang="en-US" altLang="zh-CN" dirty="0"/>
              <a:t>” </a:t>
            </a:r>
            <a:r>
              <a:rPr lang="en-US" altLang="zh-CN" dirty="0" err="1"/>
              <a:t>Mahabharaty</a:t>
            </a:r>
            <a:r>
              <a:rPr lang="en-US" altLang="zh-CN" dirty="0"/>
              <a:t>, </a:t>
            </a:r>
            <a:r>
              <a:rPr lang="en-US" altLang="zh-CN" dirty="0" err="1"/>
              <a:t>była</a:t>
            </a:r>
            <a:r>
              <a:rPr lang="en-US" altLang="zh-CN" dirty="0"/>
              <a:t> </a:t>
            </a:r>
            <a:r>
              <a:rPr lang="en-US" altLang="zh-CN" dirty="0" err="1"/>
              <a:t>kobietą</a:t>
            </a:r>
            <a:r>
              <a:rPr lang="pl-PL" altLang="zh-CN" dirty="0"/>
              <a:t>, która wiedziała, czego chce</a:t>
            </a:r>
            <a:r>
              <a:rPr lang="en-US" altLang="zh-CN" dirty="0"/>
              <a:t>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97152" name="Obraz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8627" y="2461254"/>
            <a:ext cx="2413000" cy="25534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92" name="Tytuł 1048591"/>
          <p:cNvSpPr>
            <a:spLocks noGrp="1"/>
          </p:cNvSpPr>
          <p:nvPr>
            <p:ph type="ctrTitle"/>
          </p:nvPr>
        </p:nvSpPr>
        <p:spPr>
          <a:xfrm rot="673738" flipH="1">
            <a:off x="8327553" y="502181"/>
            <a:ext cx="371092" cy="413933"/>
          </a:xfrm>
        </p:spPr>
        <p:txBody>
          <a:bodyPr anchor="b">
            <a:normAutofit fontScale="90000"/>
          </a:bodyPr>
          <a:lstStyle/>
          <a:p>
            <a:pPr algn="l"/>
            <a:endParaRPr lang="pl-PL" dirty="0"/>
          </a:p>
        </p:txBody>
      </p:sp>
      <p:sp>
        <p:nvSpPr>
          <p:cNvPr id="1048593" name="Podtytuł 1048592"/>
          <p:cNvSpPr>
            <a:spLocks noGrp="1"/>
          </p:cNvSpPr>
          <p:nvPr>
            <p:ph type="subTitle" idx="1"/>
          </p:nvPr>
        </p:nvSpPr>
        <p:spPr>
          <a:xfrm>
            <a:off x="503721" y="380641"/>
            <a:ext cx="3125336" cy="2163551"/>
          </a:xfrm>
        </p:spPr>
        <p:txBody>
          <a:bodyPr anchor="t">
            <a:noAutofit/>
          </a:bodyPr>
          <a:lstStyle/>
          <a:p>
            <a:r>
              <a:rPr lang="pl-PL" b="1" dirty="0" err="1"/>
              <a:t>Savitribai</a:t>
            </a:r>
            <a:r>
              <a:rPr lang="pl-PL" b="1" dirty="0"/>
              <a:t> </a:t>
            </a:r>
            <a:r>
              <a:rPr lang="pl-PL" b="1" dirty="0" err="1"/>
              <a:t>Phule</a:t>
            </a:r>
            <a:endParaRPr lang="pl-PL" b="1" dirty="0"/>
          </a:p>
          <a:p>
            <a:pPr algn="l"/>
            <a:r>
              <a:rPr lang="pl-PL" sz="2000" dirty="0" err="1"/>
              <a:t>Savitribai</a:t>
            </a:r>
            <a:r>
              <a:rPr lang="pl-PL" sz="2000" dirty="0"/>
              <a:t> </a:t>
            </a:r>
            <a:r>
              <a:rPr lang="pl-PL" sz="2000" dirty="0" err="1"/>
              <a:t>Phule</a:t>
            </a:r>
            <a:r>
              <a:rPr lang="pl-PL" sz="2000" dirty="0"/>
              <a:t> i jej mąż byli pionierami edukacji kobiet w Indiach. Poza tym została podwójnie zmarginalizowana. Odegrała ważną rolę w umocnieniu praw kobiet i porzuceniu uprzedzeń społecznych w okresie rządów brytyjskich. Była także pierwszą kobietą w historii Indii, która podpaliła stos pogrzebowy swojego męża. 10.03.1998 poczta indyjska wydała znaczek na cześć jej wkładu w rozwój społeczny. </a:t>
            </a:r>
            <a:r>
              <a:rPr lang="pl-PL" sz="2000" dirty="0" err="1"/>
              <a:t>Savitribai</a:t>
            </a:r>
            <a:r>
              <a:rPr lang="pl-PL" sz="2000" dirty="0"/>
              <a:t> była „</a:t>
            </a:r>
            <a:r>
              <a:rPr lang="pl-PL" sz="2000" dirty="0" err="1"/>
              <a:t>Vidya</a:t>
            </a:r>
            <a:r>
              <a:rPr lang="pl-PL" sz="2000" dirty="0"/>
              <a:t> </a:t>
            </a:r>
            <a:r>
              <a:rPr lang="pl-PL" sz="2000" dirty="0" err="1"/>
              <a:t>Jyoti</a:t>
            </a:r>
            <a:r>
              <a:rPr lang="pl-PL" sz="2000" dirty="0"/>
              <a:t>” dla wszystkich, którzy chcą wnieść wkład w dziedzinę edukacji.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97153" name="Obraz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8627" y="2837120"/>
            <a:ext cx="2413000" cy="18017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94" name="Tytuł 1048593"/>
          <p:cNvSpPr>
            <a:spLocks noGrp="1"/>
          </p:cNvSpPr>
          <p:nvPr>
            <p:ph type="ctrTitle"/>
          </p:nvPr>
        </p:nvSpPr>
        <p:spPr>
          <a:xfrm flipV="1">
            <a:off x="820571" y="745724"/>
            <a:ext cx="45719" cy="105793"/>
          </a:xfrm>
        </p:spPr>
        <p:txBody>
          <a:bodyPr anchor="b">
            <a:normAutofit fontScale="90000"/>
          </a:bodyPr>
          <a:lstStyle/>
          <a:p>
            <a:pPr algn="l"/>
            <a:endParaRPr lang="pl-PL" dirty="0"/>
          </a:p>
        </p:txBody>
      </p:sp>
      <p:sp>
        <p:nvSpPr>
          <p:cNvPr id="1048595" name="Podtytuł 1048594"/>
          <p:cNvSpPr>
            <a:spLocks noGrp="1"/>
          </p:cNvSpPr>
          <p:nvPr>
            <p:ph type="subTitle" idx="1"/>
          </p:nvPr>
        </p:nvSpPr>
        <p:spPr>
          <a:xfrm>
            <a:off x="820572" y="266330"/>
            <a:ext cx="3125336" cy="5740153"/>
          </a:xfrm>
        </p:spPr>
        <p:txBody>
          <a:bodyPr anchor="t">
            <a:noAutofit/>
          </a:bodyPr>
          <a:lstStyle/>
          <a:p>
            <a:r>
              <a:rPr lang="pl-PL" dirty="0"/>
              <a:t> </a:t>
            </a:r>
            <a:r>
              <a:rPr lang="pl-PL" b="1" dirty="0" err="1"/>
              <a:t>Vijaya</a:t>
            </a:r>
            <a:r>
              <a:rPr lang="pl-PL" b="1" dirty="0"/>
              <a:t> </a:t>
            </a:r>
            <a:r>
              <a:rPr lang="pl-PL" b="1" dirty="0" err="1"/>
              <a:t>Lakshmi</a:t>
            </a:r>
            <a:r>
              <a:rPr lang="pl-PL" b="1" dirty="0"/>
              <a:t> Pandit</a:t>
            </a:r>
            <a:br>
              <a:rPr lang="pl-PL" b="1" dirty="0"/>
            </a:br>
            <a:endParaRPr lang="pl-PL" b="1" dirty="0"/>
          </a:p>
          <a:p>
            <a:pPr algn="l"/>
            <a:r>
              <a:rPr lang="pl-PL" sz="2000" dirty="0" err="1"/>
              <a:t>Vijaya</a:t>
            </a:r>
            <a:r>
              <a:rPr lang="pl-PL" sz="2000" dirty="0"/>
              <a:t> </a:t>
            </a:r>
            <a:r>
              <a:rPr lang="pl-PL" sz="2000" dirty="0" err="1"/>
              <a:t>Lakshmi</a:t>
            </a:r>
            <a:r>
              <a:rPr lang="pl-PL" sz="2000" dirty="0"/>
              <a:t> była pierwszą Hinduską, która zajmowała stanowisko w rządzie. Dwukrotnie pełniła funkcję przewodniczącej Kongresu Narodowego Indii. Była również ambasadorem Indii w Rosji pod koniec lat czterdziestych, a później gubernatorem </a:t>
            </a:r>
            <a:r>
              <a:rPr lang="pl-PL" sz="2000" dirty="0" err="1"/>
              <a:t>Maharashtry</a:t>
            </a:r>
            <a:r>
              <a:rPr lang="pl-PL" sz="2000" dirty="0"/>
              <a:t>. Pandit jest najbardziej znana z tego, że była pierwszą przewodniczącą Zgromadzenia Ogólnego ONZ.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97154" name="Obraz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8627" y="2487714"/>
            <a:ext cx="2413000" cy="25005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96" name="Tytuł 1048595"/>
          <p:cNvSpPr>
            <a:spLocks noGrp="1"/>
          </p:cNvSpPr>
          <p:nvPr>
            <p:ph type="ctrTitle"/>
          </p:nvPr>
        </p:nvSpPr>
        <p:spPr>
          <a:xfrm>
            <a:off x="820572" y="851517"/>
            <a:ext cx="76074" cy="178293"/>
          </a:xfrm>
        </p:spPr>
        <p:txBody>
          <a:bodyPr anchor="b">
            <a:normAutofit fontScale="90000"/>
          </a:bodyPr>
          <a:lstStyle/>
          <a:p>
            <a:pPr algn="l"/>
            <a:endParaRPr lang="pl-PL" dirty="0"/>
          </a:p>
        </p:txBody>
      </p:sp>
      <p:sp>
        <p:nvSpPr>
          <p:cNvPr id="1048597" name="Podtytuł 1048596"/>
          <p:cNvSpPr>
            <a:spLocks noGrp="1"/>
          </p:cNvSpPr>
          <p:nvPr>
            <p:ph type="subTitle" idx="1"/>
          </p:nvPr>
        </p:nvSpPr>
        <p:spPr>
          <a:xfrm>
            <a:off x="820572" y="470518"/>
            <a:ext cx="3125336" cy="5535966"/>
          </a:xfrm>
        </p:spPr>
        <p:txBody>
          <a:bodyPr anchor="t">
            <a:noAutofit/>
          </a:bodyPr>
          <a:lstStyle/>
          <a:p>
            <a:r>
              <a:rPr lang="pl-PL" b="1" dirty="0"/>
              <a:t>Rani </a:t>
            </a:r>
            <a:r>
              <a:rPr lang="pl-PL" b="1" dirty="0" err="1"/>
              <a:t>Lakshmi</a:t>
            </a:r>
            <a:r>
              <a:rPr lang="pl-PL" b="1" dirty="0"/>
              <a:t> Bai </a:t>
            </a:r>
          </a:p>
          <a:p>
            <a:pPr algn="l"/>
            <a:r>
              <a:rPr lang="pl-PL" sz="1800" dirty="0"/>
              <a:t>Hinduskie powiedzenie „</a:t>
            </a:r>
            <a:r>
              <a:rPr lang="pl-PL" sz="1800" dirty="0" err="1"/>
              <a:t>Khoob</a:t>
            </a:r>
            <a:r>
              <a:rPr lang="pl-PL" sz="1800" dirty="0"/>
              <a:t> </a:t>
            </a:r>
            <a:r>
              <a:rPr lang="pl-PL" sz="1800" dirty="0" err="1"/>
              <a:t>Ladi</a:t>
            </a:r>
            <a:r>
              <a:rPr lang="pl-PL" sz="1800" dirty="0"/>
              <a:t> </a:t>
            </a:r>
            <a:r>
              <a:rPr lang="pl-PL" sz="1800" dirty="0" err="1"/>
              <a:t>Mardanithi</a:t>
            </a:r>
            <a:r>
              <a:rPr lang="pl-PL" sz="1800" dirty="0"/>
              <a:t> </a:t>
            </a:r>
            <a:r>
              <a:rPr lang="pl-PL" sz="1800" dirty="0" err="1"/>
              <a:t>Woh</a:t>
            </a:r>
            <a:r>
              <a:rPr lang="pl-PL" sz="1800" dirty="0"/>
              <a:t> To </a:t>
            </a:r>
            <a:r>
              <a:rPr lang="pl-PL" sz="1800" dirty="0" err="1"/>
              <a:t>Jhansi</a:t>
            </a:r>
            <a:r>
              <a:rPr lang="pl-PL" sz="1800" dirty="0"/>
              <a:t> Wali Rani </a:t>
            </a:r>
            <a:r>
              <a:rPr lang="pl-PL" sz="1800" dirty="0" err="1"/>
              <a:t>Thi</a:t>
            </a:r>
            <a:r>
              <a:rPr lang="pl-PL" sz="1800" dirty="0"/>
              <a:t>” jest</a:t>
            </a:r>
            <a:r>
              <a:rPr lang="en-US" sz="1800" dirty="0"/>
              <a:t> </a:t>
            </a:r>
            <a:r>
              <a:rPr lang="pl-PL" sz="1800" dirty="0"/>
              <a:t>najbardziej trafnym opisaniem tej odważnej królowej. „Rani z </a:t>
            </a:r>
            <a:r>
              <a:rPr lang="pl-PL" sz="1800" dirty="0" err="1"/>
              <a:t>Jhansi</a:t>
            </a:r>
            <a:r>
              <a:rPr lang="pl-PL" sz="1800" dirty="0"/>
              <a:t>” zaczęła umacniać swoją pozycję, szukając wsparcia u innych, utworzyła armię ochotniczą złożoną nie tylko z mężczyzn, ale także z kobiet. Jej odwaga, mądrość, postępowe poglądy na temat wzmocnienia pozycji kobiet w dziewiętnastowiecznych Indiach oraz poświęcenie uczyniły ją ikoną indyjskiego ruchu niepodległościowego. Jej historia stała się latarnią dla przyszłych pokoleń bojowników o wolność.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97155" name="Obraz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8627" y="3002008"/>
            <a:ext cx="2413000" cy="14719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97158" name="Rectangle 74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98" name="Tytuł 1048597"/>
          <p:cNvSpPr>
            <a:spLocks noGrp="1"/>
          </p:cNvSpPr>
          <p:nvPr>
            <p:ph type="ctrTitle"/>
          </p:nvPr>
        </p:nvSpPr>
        <p:spPr>
          <a:xfrm flipH="1">
            <a:off x="648070" y="851517"/>
            <a:ext cx="172501" cy="187170"/>
          </a:xfrm>
        </p:spPr>
        <p:txBody>
          <a:bodyPr anchor="b">
            <a:normAutofit fontScale="90000"/>
          </a:bodyPr>
          <a:lstStyle/>
          <a:p>
            <a:pPr algn="l"/>
            <a:endParaRPr lang="pl-PL" dirty="0"/>
          </a:p>
        </p:txBody>
      </p:sp>
      <p:sp>
        <p:nvSpPr>
          <p:cNvPr id="1048599" name="Podtytuł 1048598"/>
          <p:cNvSpPr>
            <a:spLocks noGrp="1"/>
          </p:cNvSpPr>
          <p:nvPr>
            <p:ph type="subTitle" idx="1"/>
          </p:nvPr>
        </p:nvSpPr>
        <p:spPr>
          <a:xfrm>
            <a:off x="820572" y="328474"/>
            <a:ext cx="3125336" cy="5678009"/>
          </a:xfrm>
        </p:spPr>
        <p:txBody>
          <a:bodyPr anchor="t">
            <a:noAutofit/>
          </a:bodyPr>
          <a:lstStyle/>
          <a:p>
            <a:r>
              <a:rPr lang="pl-PL" sz="2000" b="1" dirty="0" err="1"/>
              <a:t>Anandibai</a:t>
            </a:r>
            <a:r>
              <a:rPr lang="pl-PL" sz="2000" b="1" dirty="0"/>
              <a:t> </a:t>
            </a:r>
            <a:r>
              <a:rPr lang="pl-PL" sz="2000" b="1" dirty="0" err="1"/>
              <a:t>Joshi</a:t>
            </a:r>
            <a:endParaRPr lang="pl-PL" sz="2000" b="1" dirty="0"/>
          </a:p>
          <a:p>
            <a:pPr algn="l"/>
            <a:r>
              <a:rPr lang="pl-PL" sz="1600" dirty="0" err="1"/>
              <a:t>Anandibai</a:t>
            </a:r>
            <a:r>
              <a:rPr lang="pl-PL" sz="1600" dirty="0"/>
              <a:t> </a:t>
            </a:r>
            <a:r>
              <a:rPr lang="pl-PL" sz="1600" dirty="0" err="1"/>
              <a:t>Joshi</a:t>
            </a:r>
            <a:r>
              <a:rPr lang="pl-PL" sz="1600" dirty="0"/>
              <a:t> była jedną z pierwszych kobiet w Azji Południowej i pierwszą Hinduską, która została przeszkolona w dziedzinie zachodniej medycyny. Była pierwszą kobietą pochodzenia indyjskiego, która ukończyła studia medyczne w Stanach Zjednoczonych. Uważa się ją również za pierwszą Hinduskę, która postawiła stopę na amerykańskiej ziemi. W XVII wieku indyjskie kobiety czuły się naprawdę niekomfortowo w czasie wizyt u mężczyzn ginekologów. W liście aplikacyjnym na studia </a:t>
            </a:r>
            <a:r>
              <a:rPr lang="pl-PL" sz="1600" dirty="0" err="1"/>
              <a:t>Joshi</a:t>
            </a:r>
            <a:r>
              <a:rPr lang="pl-PL" sz="1600" dirty="0"/>
              <a:t> napisała, że chciałaby udzielić biednym cierpiącym kobietom prawdziwej pomocy medycznej, której tak potrzebują – a jednak wolałyby umrzeć niż przyjąć ją z rąk lekarza mężczyzny. </a:t>
            </a:r>
            <a:r>
              <a:rPr lang="pl-PL" sz="1600" dirty="0" err="1"/>
              <a:t>Joshi</a:t>
            </a:r>
            <a:r>
              <a:rPr lang="pl-PL" sz="1600" dirty="0"/>
              <a:t> umarła młodo, ale była pierwszym promieniem nadziei dla indyjskich kobiet i inspiruje nas do dziś.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97156" name="Obraz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08952" y="2129307"/>
            <a:ext cx="2292349" cy="32173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0" name="Tytuł 1048599"/>
          <p:cNvSpPr>
            <a:spLocks noGrp="1"/>
          </p:cNvSpPr>
          <p:nvPr>
            <p:ph type="ctrTitle"/>
          </p:nvPr>
        </p:nvSpPr>
        <p:spPr>
          <a:xfrm flipH="1">
            <a:off x="568172" y="851517"/>
            <a:ext cx="252400" cy="231559"/>
          </a:xfrm>
        </p:spPr>
        <p:txBody>
          <a:bodyPr anchor="b">
            <a:normAutofit fontScale="90000"/>
          </a:bodyPr>
          <a:lstStyle/>
          <a:p>
            <a:pPr algn="l"/>
            <a:endParaRPr lang="pl-PL" dirty="0"/>
          </a:p>
        </p:txBody>
      </p:sp>
      <p:sp>
        <p:nvSpPr>
          <p:cNvPr id="1048601" name="Podtytuł 1048600"/>
          <p:cNvSpPr>
            <a:spLocks noGrp="1"/>
          </p:cNvSpPr>
          <p:nvPr>
            <p:ph type="subTitle" idx="1"/>
          </p:nvPr>
        </p:nvSpPr>
        <p:spPr>
          <a:xfrm>
            <a:off x="820572" y="230820"/>
            <a:ext cx="3125336" cy="5775664"/>
          </a:xfrm>
        </p:spPr>
        <p:txBody>
          <a:bodyPr anchor="t">
            <a:noAutofit/>
          </a:bodyPr>
          <a:lstStyle/>
          <a:p>
            <a:r>
              <a:rPr lang="pl-PL" sz="2000" b="1" dirty="0" err="1"/>
              <a:t>Sucheta</a:t>
            </a:r>
            <a:r>
              <a:rPr lang="pl-PL" sz="2000" b="1" dirty="0"/>
              <a:t> </a:t>
            </a:r>
            <a:r>
              <a:rPr lang="pl-PL" sz="2000" b="1" dirty="0" err="1"/>
              <a:t>Kriplani</a:t>
            </a:r>
            <a:endParaRPr lang="pl-PL" sz="2000" b="1" dirty="0"/>
          </a:p>
          <a:p>
            <a:pPr algn="l"/>
            <a:r>
              <a:rPr lang="pl-PL" sz="1800" dirty="0" err="1"/>
              <a:t>Sucheta</a:t>
            </a:r>
            <a:r>
              <a:rPr lang="pl-PL" sz="1800" dirty="0"/>
              <a:t> </a:t>
            </a:r>
            <a:r>
              <a:rPr lang="pl-PL" sz="1800" dirty="0" err="1"/>
              <a:t>Kriplani</a:t>
            </a:r>
            <a:r>
              <a:rPr lang="pl-PL" sz="1800" dirty="0"/>
              <a:t> była wielkim bojownikiem o wolność. Ściśle współpracowała z Mahatmą Gandhim w czasie zamieszek rozbiorowych. Poszła z nim do </a:t>
            </a:r>
            <a:r>
              <a:rPr lang="pl-PL" sz="1800" dirty="0" err="1"/>
              <a:t>Noakhali</a:t>
            </a:r>
            <a:r>
              <a:rPr lang="pl-PL" sz="1800" dirty="0"/>
              <a:t> w 1946 roku. Była jedną z niewielu kobiet, które zostały wybrane do Zgromadzenia Ustawodawczego. Stała się częścią podkomitetu, któremu powierzono zadanie ustanowienia karty konstytucji Indii. 15 sierpnia 1947 r., czyli w Dzień Niepodległości, zaśpiewała pieśń narodową </a:t>
            </a:r>
            <a:r>
              <a:rPr lang="pl-PL" sz="1800" i="1" dirty="0" err="1"/>
              <a:t>Vande</a:t>
            </a:r>
            <a:r>
              <a:rPr lang="pl-PL" sz="1800" i="1" dirty="0"/>
              <a:t> </a:t>
            </a:r>
            <a:r>
              <a:rPr lang="pl-PL" sz="1800" i="1" dirty="0" err="1"/>
              <a:t>Mataram</a:t>
            </a:r>
            <a:r>
              <a:rPr lang="pl-PL" sz="1800" i="1" dirty="0"/>
              <a:t> </a:t>
            </a:r>
            <a:r>
              <a:rPr lang="pl-PL" sz="1800" dirty="0"/>
              <a:t>na sesji niepodległościowej Zgromadzenia. W 1963 r. Stała się pierwszą kobietą, która objęła prestiżowe stanowisko minister Uttar </a:t>
            </a:r>
            <a:r>
              <a:rPr lang="pl-PL" sz="1800" dirty="0" err="1"/>
              <a:t>Pradesh</a:t>
            </a:r>
            <a:r>
              <a:rPr lang="pl-PL" sz="1800" dirty="0"/>
              <a:t>.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97157" name="Obraz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8627" y="3014073"/>
            <a:ext cx="2413000" cy="1447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1205</Words>
  <Application>Microsoft Office PowerPoint</Application>
  <PresentationFormat>Pokaz na ekranie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Karolina Graboń</dc:creator>
  <cp:lastModifiedBy>Karolina Graboń</cp:lastModifiedBy>
  <cp:revision>9</cp:revision>
  <dcterms:created xsi:type="dcterms:W3CDTF">2020-04-09T19:06:54Z</dcterms:created>
  <dcterms:modified xsi:type="dcterms:W3CDTF">2020-04-10T10:13:37Z</dcterms:modified>
</cp:coreProperties>
</file>