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61" r:id="rId4"/>
    <p:sldId id="262" r:id="rId5"/>
    <p:sldId id="259" r:id="rId6"/>
    <p:sldId id="260"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FBA45-EB41-463E-AFF7-9409F59E9A95}" v="5" dt="2020-04-08T20:01:59.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ieszka Madeja" userId="24124bd5e762f90e" providerId="LiveId" clId="{499FBA45-EB41-463E-AFF7-9409F59E9A95}"/>
    <pc:docChg chg="undo custSel modSld">
      <pc:chgData name="Agnieszka Madeja" userId="24124bd5e762f90e" providerId="LiveId" clId="{499FBA45-EB41-463E-AFF7-9409F59E9A95}" dt="2020-04-08T20:10:22.643" v="730" actId="20577"/>
      <pc:docMkLst>
        <pc:docMk/>
      </pc:docMkLst>
      <pc:sldChg chg="modSp mod">
        <pc:chgData name="Agnieszka Madeja" userId="24124bd5e762f90e" providerId="LiveId" clId="{499FBA45-EB41-463E-AFF7-9409F59E9A95}" dt="2020-04-08T20:03:26.411" v="678" actId="14100"/>
        <pc:sldMkLst>
          <pc:docMk/>
          <pc:sldMk cId="1114198597" sldId="257"/>
        </pc:sldMkLst>
        <pc:spChg chg="mod">
          <ac:chgData name="Agnieszka Madeja" userId="24124bd5e762f90e" providerId="LiveId" clId="{499FBA45-EB41-463E-AFF7-9409F59E9A95}" dt="2020-04-08T20:03:26.411" v="678" actId="14100"/>
          <ac:spMkLst>
            <pc:docMk/>
            <pc:sldMk cId="1114198597" sldId="257"/>
            <ac:spMk id="2" creationId="{D51BC5CE-FD04-484A-AB0F-F899716DEBA5}"/>
          </ac:spMkLst>
        </pc:spChg>
        <pc:spChg chg="mod">
          <ac:chgData name="Agnieszka Madeja" userId="24124bd5e762f90e" providerId="LiveId" clId="{499FBA45-EB41-463E-AFF7-9409F59E9A95}" dt="2020-04-08T19:45:51.516" v="471" actId="6549"/>
          <ac:spMkLst>
            <pc:docMk/>
            <pc:sldMk cId="1114198597" sldId="257"/>
            <ac:spMk id="6" creationId="{ADFC2E6E-3113-416A-9324-1DFE02F82295}"/>
          </ac:spMkLst>
        </pc:spChg>
      </pc:sldChg>
      <pc:sldChg chg="modSp mod">
        <pc:chgData name="Agnieszka Madeja" userId="24124bd5e762f90e" providerId="LiveId" clId="{499FBA45-EB41-463E-AFF7-9409F59E9A95}" dt="2020-04-08T20:10:22.643" v="730" actId="20577"/>
        <pc:sldMkLst>
          <pc:docMk/>
          <pc:sldMk cId="3375122277" sldId="259"/>
        </pc:sldMkLst>
        <pc:spChg chg="mod">
          <ac:chgData name="Agnieszka Madeja" userId="24124bd5e762f90e" providerId="LiveId" clId="{499FBA45-EB41-463E-AFF7-9409F59E9A95}" dt="2020-04-08T20:10:22.643" v="730" actId="20577"/>
          <ac:spMkLst>
            <pc:docMk/>
            <pc:sldMk cId="3375122277" sldId="259"/>
            <ac:spMk id="6" creationId="{5FF5BC5A-83CF-4144-81A6-34BCB9167C68}"/>
          </ac:spMkLst>
        </pc:spChg>
      </pc:sldChg>
      <pc:sldChg chg="modSp mod">
        <pc:chgData name="Agnieszka Madeja" userId="24124bd5e762f90e" providerId="LiveId" clId="{499FBA45-EB41-463E-AFF7-9409F59E9A95}" dt="2020-04-08T19:37:48.039" v="375" actId="20577"/>
        <pc:sldMkLst>
          <pc:docMk/>
          <pc:sldMk cId="3850171356" sldId="260"/>
        </pc:sldMkLst>
        <pc:spChg chg="mod">
          <ac:chgData name="Agnieszka Madeja" userId="24124bd5e762f90e" providerId="LiveId" clId="{499FBA45-EB41-463E-AFF7-9409F59E9A95}" dt="2020-04-08T19:37:48.039" v="375" actId="20577"/>
          <ac:spMkLst>
            <pc:docMk/>
            <pc:sldMk cId="3850171356" sldId="260"/>
            <ac:spMk id="4" creationId="{C42E0F54-C687-4C51-AF66-E133A806795C}"/>
          </ac:spMkLst>
        </pc:spChg>
      </pc:sldChg>
      <pc:sldChg chg="modSp mod">
        <pc:chgData name="Agnieszka Madeja" userId="24124bd5e762f90e" providerId="LiveId" clId="{499FBA45-EB41-463E-AFF7-9409F59E9A95}" dt="2020-04-08T20:04:30.034" v="681" actId="14100"/>
        <pc:sldMkLst>
          <pc:docMk/>
          <pc:sldMk cId="3464081938" sldId="261"/>
        </pc:sldMkLst>
        <pc:spChg chg="mod">
          <ac:chgData name="Agnieszka Madeja" userId="24124bd5e762f90e" providerId="LiveId" clId="{499FBA45-EB41-463E-AFF7-9409F59E9A95}" dt="2020-04-08T19:42:48.748" v="452" actId="6549"/>
          <ac:spMkLst>
            <pc:docMk/>
            <pc:sldMk cId="3464081938" sldId="261"/>
            <ac:spMk id="4" creationId="{2EEEEBF3-4BB5-47AA-BB80-88F0C6AC4E1C}"/>
          </ac:spMkLst>
        </pc:spChg>
        <pc:spChg chg="mod">
          <ac:chgData name="Agnieszka Madeja" userId="24124bd5e762f90e" providerId="LiveId" clId="{499FBA45-EB41-463E-AFF7-9409F59E9A95}" dt="2020-04-08T20:04:30.034" v="681" actId="14100"/>
          <ac:spMkLst>
            <pc:docMk/>
            <pc:sldMk cId="3464081938" sldId="261"/>
            <ac:spMk id="6" creationId="{B2A3E10D-4C96-4ADF-8EE7-21E09E783E79}"/>
          </ac:spMkLst>
        </pc:spChg>
      </pc:sldChg>
      <pc:sldChg chg="modSp mod">
        <pc:chgData name="Agnieszka Madeja" userId="24124bd5e762f90e" providerId="LiveId" clId="{499FBA45-EB41-463E-AFF7-9409F59E9A95}" dt="2020-04-08T20:05:01.917" v="689" actId="20577"/>
        <pc:sldMkLst>
          <pc:docMk/>
          <pc:sldMk cId="2725058360" sldId="262"/>
        </pc:sldMkLst>
        <pc:spChg chg="mod">
          <ac:chgData name="Agnieszka Madeja" userId="24124bd5e762f90e" providerId="LiveId" clId="{499FBA45-EB41-463E-AFF7-9409F59E9A95}" dt="2020-04-08T20:05:01.917" v="689" actId="20577"/>
          <ac:spMkLst>
            <pc:docMk/>
            <pc:sldMk cId="2725058360" sldId="262"/>
            <ac:spMk id="4" creationId="{EE70E1F5-9FB3-4153-99D2-2AA8A7A7ECBA}"/>
          </ac:spMkLst>
        </pc:spChg>
      </pc:sldChg>
      <pc:sldChg chg="modSp mod">
        <pc:chgData name="Agnieszka Madeja" userId="24124bd5e762f90e" providerId="LiveId" clId="{499FBA45-EB41-463E-AFF7-9409F59E9A95}" dt="2020-04-08T17:18:41.803" v="293" actId="14100"/>
        <pc:sldMkLst>
          <pc:docMk/>
          <pc:sldMk cId="55273643" sldId="263"/>
        </pc:sldMkLst>
        <pc:spChg chg="mod">
          <ac:chgData name="Agnieszka Madeja" userId="24124bd5e762f90e" providerId="LiveId" clId="{499FBA45-EB41-463E-AFF7-9409F59E9A95}" dt="2020-04-08T17:18:41.803" v="293" actId="14100"/>
          <ac:spMkLst>
            <pc:docMk/>
            <pc:sldMk cId="55273643" sldId="263"/>
            <ac:spMk id="2" creationId="{73E07646-1656-4D3C-9BEE-4C9AF6EC7D1F}"/>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206E36E-4A21-447B-AB6B-DDCD2ABC58F9}" type="datetimeFigureOut">
              <a:rPr lang="ru-RU" smtClean="0"/>
              <a:t>08.04.2020</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750ECDA-47AC-4559-9E6E-8F61A68172DB}"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251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06E36E-4A21-447B-AB6B-DDCD2ABC58F9}" type="datetimeFigureOut">
              <a:rPr lang="ru-RU" smtClean="0"/>
              <a:t>08.04.2020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13496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06E36E-4A21-447B-AB6B-DDCD2ABC58F9}" type="datetimeFigureOut">
              <a:rPr lang="ru-RU" smtClean="0"/>
              <a:t>08.04.2020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18669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06E36E-4A21-447B-AB6B-DDCD2ABC58F9}" type="datetimeFigureOut">
              <a:rPr lang="ru-RU" smtClean="0"/>
              <a:t>08.04.2020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322087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206E36E-4A21-447B-AB6B-DDCD2ABC58F9}" type="datetimeFigureOut">
              <a:rPr lang="ru-RU" smtClean="0"/>
              <a:t>08.04.2020</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750ECDA-47AC-4559-9E6E-8F61A68172DB}"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496938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06E36E-4A21-447B-AB6B-DDCD2ABC58F9}" type="datetimeFigureOut">
              <a:rPr lang="ru-RU" smtClean="0"/>
              <a:t>08.04.2020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14941252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06E36E-4A21-447B-AB6B-DDCD2ABC58F9}" type="datetimeFigureOut">
              <a:rPr lang="ru-RU" smtClean="0"/>
              <a:t>08.04.2020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7578036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06E36E-4A21-447B-AB6B-DDCD2ABC58F9}" type="datetimeFigureOut">
              <a:rPr lang="ru-RU" smtClean="0"/>
              <a:t>08.04.2020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38134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6E36E-4A21-447B-AB6B-DDCD2ABC58F9}" type="datetimeFigureOut">
              <a:rPr lang="ru-RU" smtClean="0"/>
              <a:t>08.04.2020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364193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C206E36E-4A21-447B-AB6B-DDCD2ABC58F9}" type="datetimeFigureOut">
              <a:rPr lang="ru-RU" smtClean="0"/>
              <a:t>08.04.2020</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6750ECDA-47AC-4559-9E6E-8F61A68172DB}"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941779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C206E36E-4A21-447B-AB6B-DDCD2ABC58F9}" type="datetimeFigureOut">
              <a:rPr lang="ru-RU" smtClean="0"/>
              <a:t>08.04.2020</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6750ECDA-47AC-4559-9E6E-8F61A68172DB}" type="slidenum">
              <a:rPr lang="ru-RU" smtClean="0"/>
              <a:t>‹#›</a:t>
            </a:fld>
            <a:endParaRPr lang="ru-RU"/>
          </a:p>
        </p:txBody>
      </p:sp>
    </p:spTree>
    <p:extLst>
      <p:ext uri="{BB962C8B-B14F-4D97-AF65-F5344CB8AC3E}">
        <p14:creationId xmlns:p14="http://schemas.microsoft.com/office/powerpoint/2010/main" val="222121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206E36E-4A21-447B-AB6B-DDCD2ABC58F9}" type="datetimeFigureOut">
              <a:rPr lang="ru-RU" smtClean="0"/>
              <a:t>08.04.2020</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750ECDA-47AC-4559-9E6E-8F61A68172DB}"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881110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6C225-705E-4022-B73E-CFE8E8C56F84}"/>
              </a:ext>
            </a:extLst>
          </p:cNvPr>
          <p:cNvSpPr>
            <a:spLocks noGrp="1"/>
          </p:cNvSpPr>
          <p:nvPr>
            <p:ph type="ctrTitle"/>
          </p:nvPr>
        </p:nvSpPr>
        <p:spPr/>
        <p:txBody>
          <a:bodyPr/>
          <a:lstStyle/>
          <a:p>
            <a:r>
              <a:rPr lang="pl-PL" dirty="0"/>
              <a:t>Wielkanoc na ukrainie</a:t>
            </a:r>
            <a:endParaRPr lang="ru-RU" dirty="0"/>
          </a:p>
        </p:txBody>
      </p:sp>
      <p:sp>
        <p:nvSpPr>
          <p:cNvPr id="3" name="Подзаголовок 2">
            <a:extLst>
              <a:ext uri="{FF2B5EF4-FFF2-40B4-BE49-F238E27FC236}">
                <a16:creationId xmlns:a16="http://schemas.microsoft.com/office/drawing/2014/main" id="{0130457C-3618-46BF-B648-E64277F5A03D}"/>
              </a:ext>
            </a:extLst>
          </p:cNvPr>
          <p:cNvSpPr>
            <a:spLocks noGrp="1"/>
          </p:cNvSpPr>
          <p:nvPr>
            <p:ph type="subTitle" idx="1"/>
          </p:nvPr>
        </p:nvSpPr>
        <p:spPr/>
        <p:txBody>
          <a:bodyPr/>
          <a:lstStyle/>
          <a:p>
            <a:r>
              <a:rPr lang="pl-PL" dirty="0"/>
              <a:t>Student Grupy ZM1 Mykhailo Tarasov</a:t>
            </a:r>
            <a:endParaRPr lang="ru-RU" dirty="0"/>
          </a:p>
        </p:txBody>
      </p:sp>
    </p:spTree>
    <p:extLst>
      <p:ext uri="{BB962C8B-B14F-4D97-AF65-F5344CB8AC3E}">
        <p14:creationId xmlns:p14="http://schemas.microsoft.com/office/powerpoint/2010/main" val="315693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1BC5CE-FD04-484A-AB0F-F899716DEBA5}"/>
              </a:ext>
            </a:extLst>
          </p:cNvPr>
          <p:cNvSpPr>
            <a:spLocks noGrp="1"/>
          </p:cNvSpPr>
          <p:nvPr>
            <p:ph type="title"/>
          </p:nvPr>
        </p:nvSpPr>
        <p:spPr>
          <a:xfrm>
            <a:off x="7730836" y="1205346"/>
            <a:ext cx="3699164" cy="4572000"/>
          </a:xfrm>
        </p:spPr>
        <p:txBody>
          <a:bodyPr>
            <a:normAutofit/>
          </a:bodyPr>
          <a:lstStyle/>
          <a:p>
            <a:r>
              <a:rPr lang="pl-PL" sz="1800" b="1" dirty="0">
                <a:latin typeface="Calibri" panose="020F0502020204030204" pitchFamily="34" charset="0"/>
                <a:cs typeface="Calibri" panose="020F0502020204030204" pitchFamily="34" charset="0"/>
              </a:rPr>
              <a:t>Wielkanoc na Ukrainie celebruje się w niedzielę po Pierwszej wiosennej pełni księżyca. Jeżeli na ten dzień przypada Pascha żydowska, to świętowanie Wielkanocy odbywa się tydzień później. </a:t>
            </a:r>
            <a:br>
              <a:rPr lang="pl-PL" sz="1800" b="1" dirty="0">
                <a:latin typeface="Calibri" panose="020F0502020204030204" pitchFamily="34" charset="0"/>
                <a:cs typeface="Calibri" panose="020F0502020204030204" pitchFamily="34" charset="0"/>
              </a:rPr>
            </a:br>
            <a:r>
              <a:rPr lang="pl-PL" sz="1800" b="1" dirty="0">
                <a:latin typeface="Calibri" panose="020F0502020204030204" pitchFamily="34" charset="0"/>
                <a:cs typeface="Calibri" panose="020F0502020204030204" pitchFamily="34" charset="0"/>
              </a:rPr>
              <a:t>Warto pamiętać, ż</a:t>
            </a:r>
            <a:r>
              <a:rPr lang="de-DE" sz="1800" b="1" dirty="0">
                <a:latin typeface="Calibri" panose="020F0502020204030204" pitchFamily="34" charset="0"/>
                <a:cs typeface="Calibri" panose="020F0502020204030204" pitchFamily="34" charset="0"/>
              </a:rPr>
              <a:t>e </a:t>
            </a:r>
            <a:r>
              <a:rPr lang="pl-PL" sz="1800" b="1" dirty="0">
                <a:latin typeface="Calibri" panose="020F0502020204030204" pitchFamily="34" charset="0"/>
                <a:cs typeface="Calibri" panose="020F0502020204030204" pitchFamily="34" charset="0"/>
              </a:rPr>
              <a:t>kościół prawosławny używa kalendarza Juliańskiego, </a:t>
            </a:r>
            <a:r>
              <a:rPr lang="de-DE" sz="1800" b="1" dirty="0">
                <a:latin typeface="Calibri" panose="020F0502020204030204" pitchFamily="34" charset="0"/>
                <a:cs typeface="Calibri" panose="020F0502020204030204" pitchFamily="34" charset="0"/>
              </a:rPr>
              <a:t>Co </a:t>
            </a:r>
            <a:r>
              <a:rPr lang="de-DE" sz="1800" b="1" dirty="0" err="1">
                <a:latin typeface="Calibri" panose="020F0502020204030204" pitchFamily="34" charset="0"/>
                <a:cs typeface="Calibri" panose="020F0502020204030204" pitchFamily="34" charset="0"/>
              </a:rPr>
              <a:t>Powoduje</a:t>
            </a:r>
            <a:r>
              <a:rPr lang="pl-PL" sz="1800" b="1" dirty="0">
                <a:latin typeface="Calibri" panose="020F0502020204030204" pitchFamily="34" charset="0"/>
                <a:cs typeface="Calibri" panose="020F0502020204030204" pitchFamily="34" charset="0"/>
              </a:rPr>
              <a:t>, ż</a:t>
            </a:r>
            <a:r>
              <a:rPr lang="de-DE" sz="1800" b="1" dirty="0">
                <a:latin typeface="Calibri" panose="020F0502020204030204" pitchFamily="34" charset="0"/>
                <a:cs typeface="Calibri" panose="020F0502020204030204" pitchFamily="34" charset="0"/>
              </a:rPr>
              <a:t>e </a:t>
            </a:r>
            <a:r>
              <a:rPr lang="de-DE" sz="1800" b="1" dirty="0" err="1">
                <a:latin typeface="Calibri" panose="020F0502020204030204" pitchFamily="34" charset="0"/>
                <a:cs typeface="Calibri" panose="020F0502020204030204" pitchFamily="34" charset="0"/>
              </a:rPr>
              <a:t>wiosna</a:t>
            </a:r>
            <a:r>
              <a:rPr lang="pl-PL" sz="1800" b="1" dirty="0">
                <a:latin typeface="Calibri" panose="020F0502020204030204" pitchFamily="34" charset="0"/>
                <a:cs typeface="Calibri" panose="020F0502020204030204" pitchFamily="34" charset="0"/>
              </a:rPr>
              <a:t> z</a:t>
            </a:r>
            <a:r>
              <a:rPr lang="de-DE" sz="1800" b="1" dirty="0">
                <a:latin typeface="Calibri" panose="020F0502020204030204" pitchFamily="34" charset="0"/>
                <a:cs typeface="Calibri" panose="020F0502020204030204" pitchFamily="34" charset="0"/>
              </a:rPr>
              <a:t>acz</a:t>
            </a:r>
            <a:r>
              <a:rPr lang="pl-PL" sz="1800" b="1" dirty="0">
                <a:latin typeface="Calibri" panose="020F0502020204030204" pitchFamily="34" charset="0"/>
                <a:cs typeface="Calibri" panose="020F0502020204030204" pitchFamily="34" charset="0"/>
              </a:rPr>
              <a:t>y</a:t>
            </a:r>
            <a:r>
              <a:rPr lang="de-DE" sz="1800" b="1" dirty="0">
                <a:latin typeface="Calibri" panose="020F0502020204030204" pitchFamily="34" charset="0"/>
                <a:cs typeface="Calibri" panose="020F0502020204030204" pitchFamily="34" charset="0"/>
              </a:rPr>
              <a:t>na si</a:t>
            </a:r>
            <a:r>
              <a:rPr lang="pl-PL" sz="1800" b="1" dirty="0">
                <a:latin typeface="Calibri" panose="020F0502020204030204" pitchFamily="34" charset="0"/>
                <a:cs typeface="Calibri" panose="020F0502020204030204" pitchFamily="34" charset="0"/>
              </a:rPr>
              <a:t>ę później NIŻ w krajach Europy zachodniej.</a:t>
            </a:r>
            <a:r>
              <a:rPr lang="ru-RU" sz="1800" b="1" dirty="0">
                <a:latin typeface="Calibri" panose="020F0502020204030204" pitchFamily="34" charset="0"/>
                <a:cs typeface="Calibri" panose="020F0502020204030204" pitchFamily="34" charset="0"/>
              </a:rPr>
              <a:t> </a:t>
            </a:r>
          </a:p>
        </p:txBody>
      </p:sp>
      <p:pic>
        <p:nvPicPr>
          <p:cNvPr id="5" name="Объект 4">
            <a:extLst>
              <a:ext uri="{FF2B5EF4-FFF2-40B4-BE49-F238E27FC236}">
                <a16:creationId xmlns:a16="http://schemas.microsoft.com/office/drawing/2014/main" id="{349D6737-74ED-4126-9EB3-F068C71F4D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89" y="977535"/>
            <a:ext cx="7271434" cy="4047331"/>
          </a:xfrm>
        </p:spPr>
      </p:pic>
      <p:sp>
        <p:nvSpPr>
          <p:cNvPr id="6" name="Прямоугольник 5">
            <a:extLst>
              <a:ext uri="{FF2B5EF4-FFF2-40B4-BE49-F238E27FC236}">
                <a16:creationId xmlns:a16="http://schemas.microsoft.com/office/drawing/2014/main" id="{ADFC2E6E-3113-416A-9324-1DFE02F82295}"/>
              </a:ext>
            </a:extLst>
          </p:cNvPr>
          <p:cNvSpPr/>
          <p:nvPr/>
        </p:nvSpPr>
        <p:spPr>
          <a:xfrm>
            <a:off x="7592291" y="540327"/>
            <a:ext cx="3699164" cy="523220"/>
          </a:xfrm>
          <a:prstGeom prst="rect">
            <a:avLst/>
          </a:prstGeom>
        </p:spPr>
        <p:txBody>
          <a:bodyPr wrap="square">
            <a:spAutoFit/>
          </a:bodyPr>
          <a:lstStyle/>
          <a:p>
            <a:pPr algn="ctr"/>
            <a:r>
              <a:rPr lang="pl-PL" sz="2800" b="1" dirty="0">
                <a:latin typeface="Calibri" panose="020F0502020204030204" pitchFamily="34" charset="0"/>
                <a:cs typeface="Calibri" panose="020F0502020204030204" pitchFamily="34" charset="0"/>
              </a:rPr>
              <a:t>Data świętowania</a:t>
            </a:r>
            <a:endParaRPr lang="ru-RU" dirty="0"/>
          </a:p>
        </p:txBody>
      </p:sp>
    </p:spTree>
    <p:extLst>
      <p:ext uri="{BB962C8B-B14F-4D97-AF65-F5344CB8AC3E}">
        <p14:creationId xmlns:p14="http://schemas.microsoft.com/office/powerpoint/2010/main" val="11141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Рисунок 6">
            <a:extLst>
              <a:ext uri="{FF2B5EF4-FFF2-40B4-BE49-F238E27FC236}">
                <a16:creationId xmlns:a16="http://schemas.microsoft.com/office/drawing/2014/main" id="{3280870A-3530-4B18-96FE-EABED58B7B7D}"/>
              </a:ext>
            </a:extLst>
          </p:cNvPr>
          <p:cNvGraphicFramePr>
            <a:graphicFrameLocks noGrp="1" noChangeAspect="1"/>
          </p:cNvGraphicFramePr>
          <p:nvPr>
            <p:ph type="pic" idx="1"/>
            <p:extLst>
              <p:ext uri="{D42A27DB-BD31-4B8C-83A1-F6EECF244321}">
                <p14:modId xmlns:p14="http://schemas.microsoft.com/office/powerpoint/2010/main" val="49147305"/>
              </p:ext>
            </p:extLst>
          </p:nvPr>
        </p:nvGraphicFramePr>
        <p:xfrm>
          <a:off x="284163" y="981075"/>
          <a:ext cx="7354887" cy="4895850"/>
        </p:xfrm>
        <a:graphic>
          <a:graphicData uri="http://schemas.openxmlformats.org/presentationml/2006/ole">
            <mc:AlternateContent xmlns:mc="http://schemas.openxmlformats.org/markup-compatibility/2006">
              <mc:Choice xmlns:v="urn:schemas-microsoft-com:vml" Requires="v">
                <p:oleObj spid="_x0000_s1026" name="Точечный рисунок" r:id="rId3" imgW="9144000" imgH="6086520" progId="Paint.Picture">
                  <p:embed/>
                </p:oleObj>
              </mc:Choice>
              <mc:Fallback>
                <p:oleObj name="Точечный рисунок" r:id="rId3" imgW="9144000" imgH="6086520" progId="Paint.Picture">
                  <p:embed/>
                  <p:pic>
                    <p:nvPicPr>
                      <p:cNvPr id="7" name="Рисунок 6">
                        <a:extLst>
                          <a:ext uri="{FF2B5EF4-FFF2-40B4-BE49-F238E27FC236}">
                            <a16:creationId xmlns:a16="http://schemas.microsoft.com/office/drawing/2014/main" id="{3280870A-3530-4B18-96FE-EABED58B7B7D}"/>
                          </a:ext>
                        </a:extLst>
                      </p:cNvPr>
                      <p:cNvPicPr/>
                      <p:nvPr/>
                    </p:nvPicPr>
                    <p:blipFill>
                      <a:blip r:embed="rId4"/>
                      <a:stretch>
                        <a:fillRect/>
                      </a:stretch>
                    </p:blipFill>
                    <p:spPr>
                      <a:xfrm>
                        <a:off x="284163" y="981075"/>
                        <a:ext cx="7354887" cy="4895850"/>
                      </a:xfrm>
                      <a:prstGeom prst="rect">
                        <a:avLst/>
                      </a:prstGeom>
                    </p:spPr>
                  </p:pic>
                </p:oleObj>
              </mc:Fallback>
            </mc:AlternateContent>
          </a:graphicData>
        </a:graphic>
      </p:graphicFrame>
      <p:sp>
        <p:nvSpPr>
          <p:cNvPr id="4" name="Заголовок 3">
            <a:extLst>
              <a:ext uri="{FF2B5EF4-FFF2-40B4-BE49-F238E27FC236}">
                <a16:creationId xmlns:a16="http://schemas.microsoft.com/office/drawing/2014/main" id="{2EEEEBF3-4BB5-47AA-BB80-88F0C6AC4E1C}"/>
              </a:ext>
            </a:extLst>
          </p:cNvPr>
          <p:cNvSpPr>
            <a:spLocks noGrp="1"/>
          </p:cNvSpPr>
          <p:nvPr>
            <p:ph type="title"/>
          </p:nvPr>
        </p:nvSpPr>
        <p:spPr>
          <a:xfrm>
            <a:off x="7639050" y="277092"/>
            <a:ext cx="4268787" cy="703982"/>
          </a:xfrm>
        </p:spPr>
        <p:txBody>
          <a:bodyPr>
            <a:normAutofit/>
          </a:bodyPr>
          <a:lstStyle/>
          <a:p>
            <a:pPr algn="ctr"/>
            <a:r>
              <a:rPr lang="pl-PL" sz="2000" dirty="0">
                <a:latin typeface="Calibri" panose="020F0502020204030204" pitchFamily="34" charset="0"/>
                <a:cs typeface="Calibri" panose="020F0502020204030204" pitchFamily="34" charset="0"/>
              </a:rPr>
              <a:t>Przygotowanie do </a:t>
            </a:r>
            <a:r>
              <a:rPr lang="pl-PL" sz="2000" dirty="0" err="1">
                <a:latin typeface="Calibri" panose="020F0502020204030204" pitchFamily="34" charset="0"/>
                <a:cs typeface="Calibri" panose="020F0502020204030204" pitchFamily="34" charset="0"/>
              </a:rPr>
              <a:t>ŚwiĄT</a:t>
            </a:r>
            <a:endParaRPr lang="ru-RU" sz="2000" dirty="0">
              <a:latin typeface="Calibri" panose="020F0502020204030204" pitchFamily="34" charset="0"/>
              <a:cs typeface="Calibri" panose="020F0502020204030204" pitchFamily="34" charset="0"/>
            </a:endParaRPr>
          </a:p>
        </p:txBody>
      </p:sp>
      <p:sp>
        <p:nvSpPr>
          <p:cNvPr id="6" name="Текст 5">
            <a:extLst>
              <a:ext uri="{FF2B5EF4-FFF2-40B4-BE49-F238E27FC236}">
                <a16:creationId xmlns:a16="http://schemas.microsoft.com/office/drawing/2014/main" id="{B2A3E10D-4C96-4ADF-8EE7-21E09E783E79}"/>
              </a:ext>
            </a:extLst>
          </p:cNvPr>
          <p:cNvSpPr>
            <a:spLocks noGrp="1"/>
          </p:cNvSpPr>
          <p:nvPr>
            <p:ph type="body" sz="half" idx="2"/>
          </p:nvPr>
        </p:nvSpPr>
        <p:spPr>
          <a:xfrm>
            <a:off x="8035636" y="1207911"/>
            <a:ext cx="3394365" cy="4895850"/>
          </a:xfrm>
        </p:spPr>
        <p:txBody>
          <a:bodyPr>
            <a:noAutofit/>
          </a:bodyPr>
          <a:lstStyle/>
          <a:p>
            <a:r>
              <a:rPr lang="pl-PL" sz="1800" dirty="0">
                <a:latin typeface="Calibri" panose="020F0502020204030204" pitchFamily="34" charset="0"/>
                <a:cs typeface="Calibri" panose="020F0502020204030204" pitchFamily="34" charset="0"/>
              </a:rPr>
              <a:t>Przed świętami wierzący muszą przez 7 tygodni przestrzegać surowego postu.</a:t>
            </a:r>
            <a:endParaRPr lang="ru-RU" sz="1800" dirty="0">
              <a:latin typeface="Calibri" panose="020F0502020204030204" pitchFamily="34" charset="0"/>
              <a:cs typeface="Calibri" panose="020F0502020204030204" pitchFamily="34" charset="0"/>
            </a:endParaRPr>
          </a:p>
          <a:p>
            <a:r>
              <a:rPr lang="pl-PL" sz="1800" dirty="0">
                <a:latin typeface="Calibri" panose="020F0502020204030204" pitchFamily="34" charset="0"/>
                <a:cs typeface="Calibri" panose="020F0502020204030204" pitchFamily="34" charset="0"/>
              </a:rPr>
              <a:t>Ostatni tydzień postu nosi nazwę „Strasnyj </a:t>
            </a:r>
            <a:r>
              <a:rPr lang="pl-PL" sz="1800" dirty="0" err="1">
                <a:latin typeface="Calibri" panose="020F0502020204030204" pitchFamily="34" charset="0"/>
                <a:cs typeface="Calibri" panose="020F0502020204030204" pitchFamily="34" charset="0"/>
              </a:rPr>
              <a:t>tyżdeń</a:t>
            </a:r>
            <a:r>
              <a:rPr lang="pl-PL" sz="1800" dirty="0">
                <a:latin typeface="Calibri" panose="020F0502020204030204" pitchFamily="34" charset="0"/>
                <a:cs typeface="Calibri" panose="020F0502020204030204" pitchFamily="34" charset="0"/>
              </a:rPr>
              <a:t>”.</a:t>
            </a:r>
          </a:p>
          <a:p>
            <a:r>
              <a:rPr lang="pl-PL" sz="1800" dirty="0">
                <a:latin typeface="Calibri" panose="020F0502020204030204" pitchFamily="34" charset="0"/>
                <a:cs typeface="Calibri" panose="020F0502020204030204" pitchFamily="34" charset="0"/>
              </a:rPr>
              <a:t>Wielkie znaczenie dla Ukraińców ma Wielki Czwartek, który nazywamy Czystym Czwartkiem. Tego dnia ludzie powinni posprzątać dom i umyć się, a także przynieść zapaloną świeczkę z cerkwi.  </a:t>
            </a:r>
          </a:p>
          <a:p>
            <a:r>
              <a:rPr lang="pl-PL" sz="1800" dirty="0">
                <a:latin typeface="Calibri" panose="020F0502020204030204" pitchFamily="34" charset="0"/>
                <a:cs typeface="Calibri" panose="020F0502020204030204" pitchFamily="34" charset="0"/>
              </a:rPr>
              <a:t>W piątek wszyscy idą na liturgię.</a:t>
            </a:r>
            <a:endParaRPr lang="ru-RU"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0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rainian eggs. ❣Julianne McPeters❣ no pin limits Покрашенные Ракушки, Художественные Поделки Из Яиц, Пасхальный Заяц, Пасхальные Яйца, Фотографии, Художники, Manualidades, Кресты">
            <a:extLst>
              <a:ext uri="{FF2B5EF4-FFF2-40B4-BE49-F238E27FC236}">
                <a16:creationId xmlns:a16="http://schemas.microsoft.com/office/drawing/2014/main" id="{4F61AFA2-28CE-49E6-9FA7-3EFD9F21880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803" b="18803"/>
          <a:stretch>
            <a:fillRect/>
          </a:stretch>
        </p:blipFill>
        <p:spPr bwMode="auto">
          <a:xfrm>
            <a:off x="434205" y="146757"/>
            <a:ext cx="6918028" cy="649111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a:extLst>
              <a:ext uri="{FF2B5EF4-FFF2-40B4-BE49-F238E27FC236}">
                <a16:creationId xmlns:a16="http://schemas.microsoft.com/office/drawing/2014/main" id="{F49DA5DF-0D41-4500-AB43-2BB8ADB356AF}"/>
              </a:ext>
            </a:extLst>
          </p:cNvPr>
          <p:cNvSpPr>
            <a:spLocks noGrp="1"/>
          </p:cNvSpPr>
          <p:nvPr>
            <p:ph type="title"/>
          </p:nvPr>
        </p:nvSpPr>
        <p:spPr>
          <a:xfrm>
            <a:off x="8337883" y="457200"/>
            <a:ext cx="3323539" cy="1196670"/>
          </a:xfrm>
        </p:spPr>
        <p:txBody>
          <a:bodyPr>
            <a:normAutofit fontScale="90000"/>
          </a:bodyPr>
          <a:lstStyle/>
          <a:p>
            <a:pPr algn="ctr"/>
            <a:br>
              <a:rPr lang="pl-PL" dirty="0"/>
            </a:br>
            <a:r>
              <a:rPr lang="pl-PL" sz="2200" dirty="0">
                <a:latin typeface="Calibri" panose="020F0502020204030204" pitchFamily="34" charset="0"/>
                <a:cs typeface="Calibri" panose="020F0502020204030204" pitchFamily="34" charset="0"/>
              </a:rPr>
              <a:t>Pisanka</a:t>
            </a:r>
            <a:br>
              <a:rPr lang="pl-PL" dirty="0"/>
            </a:br>
            <a:br>
              <a:rPr lang="pl-PL" dirty="0"/>
            </a:br>
            <a:endParaRPr lang="ru-RU" dirty="0"/>
          </a:p>
        </p:txBody>
      </p:sp>
      <p:sp>
        <p:nvSpPr>
          <p:cNvPr id="4" name="Текст 3">
            <a:extLst>
              <a:ext uri="{FF2B5EF4-FFF2-40B4-BE49-F238E27FC236}">
                <a16:creationId xmlns:a16="http://schemas.microsoft.com/office/drawing/2014/main" id="{EE70E1F5-9FB3-4153-99D2-2AA8A7A7ECBA}"/>
              </a:ext>
            </a:extLst>
          </p:cNvPr>
          <p:cNvSpPr>
            <a:spLocks noGrp="1"/>
          </p:cNvSpPr>
          <p:nvPr>
            <p:ph type="body" sz="half" idx="2"/>
          </p:nvPr>
        </p:nvSpPr>
        <p:spPr>
          <a:xfrm>
            <a:off x="7966365" y="1330036"/>
            <a:ext cx="3463635" cy="4575464"/>
          </a:xfrm>
        </p:spPr>
        <p:txBody>
          <a:bodyPr>
            <a:normAutofit/>
          </a:bodyPr>
          <a:lstStyle/>
          <a:p>
            <a:r>
              <a:rPr lang="en-US" sz="2000" dirty="0">
                <a:latin typeface="Calibri" panose="020F0502020204030204" pitchFamily="34" charset="0"/>
                <a:cs typeface="Calibri" panose="020F0502020204030204" pitchFamily="34" charset="0"/>
              </a:rPr>
              <a:t>Sy</a:t>
            </a:r>
            <a:r>
              <a:rPr lang="pl-PL" sz="2000" dirty="0">
                <a:latin typeface="Calibri" panose="020F0502020204030204" pitchFamily="34" charset="0"/>
                <a:cs typeface="Calibri" panose="020F0502020204030204" pitchFamily="34" charset="0"/>
              </a:rPr>
              <a:t>m</a:t>
            </a:r>
            <a:r>
              <a:rPr lang="en-US" sz="2000" dirty="0" err="1">
                <a:latin typeface="Calibri" panose="020F0502020204030204" pitchFamily="34" charset="0"/>
                <a:cs typeface="Calibri" panose="020F0502020204030204" pitchFamily="34" charset="0"/>
              </a:rPr>
              <a:t>bolem</a:t>
            </a:r>
            <a:r>
              <a:rPr lang="en-US" sz="2000" dirty="0">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Świąt Wielkanocnych jest pisanka. </a:t>
            </a:r>
          </a:p>
          <a:p>
            <a:r>
              <a:rPr lang="pl-PL" sz="2000" dirty="0">
                <a:latin typeface="Calibri" panose="020F0502020204030204" pitchFamily="34" charset="0"/>
                <a:cs typeface="Calibri" panose="020F0502020204030204" pitchFamily="34" charset="0"/>
              </a:rPr>
              <a:t>Tradycja malowania jajek jest bardzo stara</a:t>
            </a:r>
            <a:r>
              <a:rPr lang="ru-RU" sz="2000" dirty="0">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zwykle ozdabia się je za pomocą wosku</a:t>
            </a:r>
            <a:r>
              <a:rPr lang="ru-RU" sz="2000" dirty="0">
                <a:latin typeface="Calibri" panose="020F0502020204030204" pitchFamily="34" charset="0"/>
                <a:cs typeface="Calibri" panose="020F0502020204030204" pitchFamily="34" charset="0"/>
              </a:rPr>
              <a:t> </a:t>
            </a:r>
            <a:br>
              <a:rPr lang="pl-PL" sz="2000" dirty="0">
                <a:latin typeface="Calibri" panose="020F0502020204030204" pitchFamily="34" charset="0"/>
                <a:cs typeface="Calibri" panose="020F0502020204030204" pitchFamily="34" charset="0"/>
              </a:rPr>
            </a:br>
            <a:r>
              <a:rPr lang="pl-PL" sz="2000" dirty="0">
                <a:latin typeface="Calibri" panose="020F0502020204030204" pitchFamily="34" charset="0"/>
                <a:cs typeface="Calibri" panose="020F0502020204030204" pitchFamily="34" charset="0"/>
              </a:rPr>
              <a:t>i barwników.</a:t>
            </a:r>
          </a:p>
          <a:p>
            <a:r>
              <a:rPr lang="pl-PL" sz="2000" dirty="0">
                <a:latin typeface="Calibri" panose="020F0502020204030204" pitchFamily="34" charset="0"/>
                <a:cs typeface="Calibri" panose="020F0502020204030204" pitchFamily="34" charset="0"/>
              </a:rPr>
              <a:t>W ukraińskim mieście Kołomyja znajduje się Muzeum Pisanek, </a:t>
            </a:r>
            <a:br>
              <a:rPr lang="pl-PL" sz="2000" dirty="0">
                <a:latin typeface="Calibri" panose="020F0502020204030204" pitchFamily="34" charset="0"/>
                <a:cs typeface="Calibri" panose="020F0502020204030204" pitchFamily="34" charset="0"/>
              </a:rPr>
            </a:br>
            <a:r>
              <a:rPr lang="pl-PL" sz="2000" dirty="0">
                <a:latin typeface="Calibri" panose="020F0502020204030204" pitchFamily="34" charset="0"/>
                <a:cs typeface="Calibri" panose="020F0502020204030204" pitchFamily="34" charset="0"/>
              </a:rPr>
              <a:t>a we Lwowie od 6 kwietnia do 6 maja odbywa się Festiwal Pisanek.</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0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DB2816A-F0C7-4AD8-8661-2CDB72B73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51" y="575734"/>
            <a:ext cx="6163733" cy="5192889"/>
          </a:xfrm>
          <a:prstGeom prst="rect">
            <a:avLst/>
          </a:prstGeom>
        </p:spPr>
      </p:pic>
      <p:sp>
        <p:nvSpPr>
          <p:cNvPr id="4" name="Заголовок 3">
            <a:extLst>
              <a:ext uri="{FF2B5EF4-FFF2-40B4-BE49-F238E27FC236}">
                <a16:creationId xmlns:a16="http://schemas.microsoft.com/office/drawing/2014/main" id="{5E1F4EB1-00A8-425B-AD01-E5814F1C9CE0}"/>
              </a:ext>
            </a:extLst>
          </p:cNvPr>
          <p:cNvSpPr>
            <a:spLocks noGrp="1"/>
          </p:cNvSpPr>
          <p:nvPr>
            <p:ph type="title"/>
          </p:nvPr>
        </p:nvSpPr>
        <p:spPr/>
        <p:txBody>
          <a:bodyPr/>
          <a:lstStyle/>
          <a:p>
            <a:pPr algn="ctr"/>
            <a:r>
              <a:rPr lang="pl-PL" sz="2000" dirty="0">
                <a:latin typeface="Calibri" panose="020F0502020204030204" pitchFamily="34" charset="0"/>
                <a:cs typeface="Calibri" panose="020F0502020204030204" pitchFamily="34" charset="0"/>
              </a:rPr>
              <a:t>Wielka Sobota</a:t>
            </a:r>
            <a:br>
              <a:rPr lang="pl-PL" sz="2000" dirty="0">
                <a:latin typeface="Calibri" panose="020F0502020204030204" pitchFamily="34" charset="0"/>
                <a:cs typeface="Calibri" panose="020F0502020204030204" pitchFamily="34" charset="0"/>
              </a:rPr>
            </a:br>
            <a:br>
              <a:rPr lang="pl-PL" dirty="0">
                <a:latin typeface="Calibri" panose="020F0502020204030204" pitchFamily="34" charset="0"/>
                <a:cs typeface="Calibri" panose="020F0502020204030204" pitchFamily="34" charset="0"/>
              </a:rPr>
            </a:br>
            <a:endParaRPr lang="ru-RU" dirty="0">
              <a:latin typeface="Calibri" panose="020F0502020204030204" pitchFamily="34" charset="0"/>
              <a:cs typeface="Calibri" panose="020F0502020204030204" pitchFamily="34" charset="0"/>
            </a:endParaRPr>
          </a:p>
        </p:txBody>
      </p:sp>
      <p:sp>
        <p:nvSpPr>
          <p:cNvPr id="6" name="Текст 5">
            <a:extLst>
              <a:ext uri="{FF2B5EF4-FFF2-40B4-BE49-F238E27FC236}">
                <a16:creationId xmlns:a16="http://schemas.microsoft.com/office/drawing/2014/main" id="{5FF5BC5A-83CF-4144-81A6-34BCB9167C68}"/>
              </a:ext>
            </a:extLst>
          </p:cNvPr>
          <p:cNvSpPr>
            <a:spLocks noGrp="1"/>
          </p:cNvSpPr>
          <p:nvPr>
            <p:ph type="body" sz="half" idx="2"/>
          </p:nvPr>
        </p:nvSpPr>
        <p:spPr>
          <a:xfrm>
            <a:off x="7869383" y="1302327"/>
            <a:ext cx="3560618" cy="4603173"/>
          </a:xfrm>
        </p:spPr>
        <p:txBody>
          <a:bodyPr>
            <a:normAutofit fontScale="92500" lnSpcReduction="10000"/>
          </a:bodyPr>
          <a:lstStyle/>
          <a:p>
            <a:r>
              <a:rPr lang="pl-PL" sz="2000" dirty="0">
                <a:latin typeface="Calibri" panose="020F0502020204030204" pitchFamily="34" charset="0"/>
                <a:cs typeface="Calibri" panose="020F0502020204030204" pitchFamily="34" charset="0"/>
              </a:rPr>
              <a:t>W sobotę zaczyna się liturgia świąteczna, która trwa do późnej nocy. </a:t>
            </a:r>
          </a:p>
          <a:p>
            <a:r>
              <a:rPr lang="pl-PL" sz="2000" dirty="0">
                <a:latin typeface="Calibri" panose="020F0502020204030204" pitchFamily="34" charset="0"/>
                <a:cs typeface="Calibri" panose="020F0502020204030204" pitchFamily="34" charset="0"/>
              </a:rPr>
              <a:t>Tego dnia ksiądz kropi wodą koszyki z jedzeniem.  </a:t>
            </a:r>
          </a:p>
          <a:p>
            <a:r>
              <a:rPr lang="pl-PL" sz="2000" dirty="0">
                <a:latin typeface="Calibri" panose="020F0502020204030204" pitchFamily="34" charset="0"/>
                <a:cs typeface="Calibri" panose="020F0502020204030204" pitchFamily="34" charset="0"/>
              </a:rPr>
              <a:t>O północy ksiądz</a:t>
            </a:r>
            <a:r>
              <a:rPr lang="ru-RU" sz="20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m</a:t>
            </a:r>
            <a:r>
              <a:rPr lang="pl-PL" sz="2000" dirty="0">
                <a:latin typeface="Calibri" panose="020F0502020204030204" pitchFamily="34" charset="0"/>
                <a:cs typeface="Calibri" panose="020F0502020204030204" pitchFamily="34" charset="0"/>
              </a:rPr>
              <a:t>ówi do parafian: „Chrystus zmartwychwstał”,  na co wszyscy odpowiadają: „Prawdziwie zmartwychwstał”. </a:t>
            </a:r>
          </a:p>
          <a:p>
            <a:r>
              <a:rPr lang="pl-PL" sz="2000" dirty="0">
                <a:latin typeface="Calibri" panose="020F0502020204030204" pitchFamily="34" charset="0"/>
                <a:cs typeface="Calibri" panose="020F0502020204030204" pitchFamily="34" charset="0"/>
              </a:rPr>
              <a:t>Tak zebrani parafianie żegnają </a:t>
            </a:r>
            <a:r>
              <a:rPr lang="pl-PL" sz="2000">
                <a:latin typeface="Calibri" panose="020F0502020204030204" pitchFamily="34" charset="0"/>
                <a:cs typeface="Calibri" panose="020F0502020204030204" pitchFamily="34" charset="0"/>
              </a:rPr>
              <a:t>się już </a:t>
            </a:r>
            <a:r>
              <a:rPr lang="pl-PL" sz="2000" dirty="0">
                <a:latin typeface="Calibri" panose="020F0502020204030204" pitchFamily="34" charset="0"/>
                <a:cs typeface="Calibri" panose="020F0502020204030204" pitchFamily="34" charset="0"/>
              </a:rPr>
              <a:t>w Niedzielę Wielkanocną.</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1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358F9C3-DB00-45A6-B73F-085A7058D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32" y="226999"/>
            <a:ext cx="4109155" cy="2987119"/>
          </a:xfrm>
          <a:prstGeom prst="rect">
            <a:avLst/>
          </a:prstGeom>
        </p:spPr>
      </p:pic>
      <p:sp>
        <p:nvSpPr>
          <p:cNvPr id="4" name="Прямоугольник 3">
            <a:extLst>
              <a:ext uri="{FF2B5EF4-FFF2-40B4-BE49-F238E27FC236}">
                <a16:creationId xmlns:a16="http://schemas.microsoft.com/office/drawing/2014/main" id="{C42E0F54-C687-4C51-AF66-E133A806795C}"/>
              </a:ext>
            </a:extLst>
          </p:cNvPr>
          <p:cNvSpPr/>
          <p:nvPr/>
        </p:nvSpPr>
        <p:spPr>
          <a:xfrm>
            <a:off x="6096000" y="955721"/>
            <a:ext cx="5091286" cy="4401205"/>
          </a:xfrm>
          <a:prstGeom prst="rect">
            <a:avLst/>
          </a:prstGeom>
        </p:spPr>
        <p:txBody>
          <a:bodyPr wrap="square">
            <a:spAutoFit/>
          </a:bodyPr>
          <a:lstStyle/>
          <a:p>
            <a:r>
              <a:rPr lang="pl-PL" sz="2800" dirty="0">
                <a:latin typeface="Calibri" panose="020F0502020204030204" pitchFamily="34" charset="0"/>
                <a:cs typeface="Calibri" panose="020F0502020204030204" pitchFamily="34" charset="0"/>
              </a:rPr>
              <a:t>Symbolami tego święta są także pascha i </a:t>
            </a:r>
            <a:r>
              <a:rPr lang="pl-PL" sz="2800" dirty="0" err="1">
                <a:latin typeface="Calibri" panose="020F0502020204030204" pitchFamily="34" charset="0"/>
                <a:cs typeface="Calibri" panose="020F0502020204030204" pitchFamily="34" charset="0"/>
              </a:rPr>
              <a:t>kulicz</a:t>
            </a:r>
            <a:r>
              <a:rPr lang="pl-PL" sz="2800" dirty="0">
                <a:latin typeface="Calibri" panose="020F0502020204030204" pitchFamily="34" charset="0"/>
                <a:cs typeface="Calibri" panose="020F0502020204030204" pitchFamily="34" charset="0"/>
              </a:rPr>
              <a:t>.</a:t>
            </a:r>
          </a:p>
          <a:p>
            <a:r>
              <a:rPr lang="pl-PL" sz="2800" dirty="0">
                <a:latin typeface="Calibri" panose="020F0502020204030204" pitchFamily="34" charset="0"/>
                <a:cs typeface="Calibri" panose="020F0502020204030204" pitchFamily="34" charset="0"/>
              </a:rPr>
              <a:t>Pascha to deser z twarogu z rodzinkami, ma kształt ściętej piramidy symbolizującej grób Jezusa.</a:t>
            </a:r>
          </a:p>
          <a:p>
            <a:r>
              <a:rPr lang="pl-PL" sz="2800" dirty="0">
                <a:latin typeface="Calibri" panose="020F0502020204030204" pitchFamily="34" charset="0"/>
                <a:cs typeface="Calibri" panose="020F0502020204030204" pitchFamily="34" charset="0"/>
              </a:rPr>
              <a:t>Kulicz to wysoka drożdżowa babka z rodzynkami, która jest polana słodkim, białym lukrem </a:t>
            </a:r>
            <a:br>
              <a:rPr lang="pl-PL" sz="2800" dirty="0">
                <a:latin typeface="Calibri" panose="020F0502020204030204" pitchFamily="34" charset="0"/>
                <a:cs typeface="Calibri" panose="020F0502020204030204" pitchFamily="34" charset="0"/>
              </a:rPr>
            </a:br>
            <a:r>
              <a:rPr lang="pl-PL" sz="2800" dirty="0">
                <a:latin typeface="Calibri" panose="020F0502020204030204" pitchFamily="34" charset="0"/>
                <a:cs typeface="Calibri" panose="020F0502020204030204" pitchFamily="34" charset="0"/>
              </a:rPr>
              <a:t>i ozdobiona świeczką.</a:t>
            </a:r>
            <a:endParaRPr lang="ru-RU" sz="2800" dirty="0">
              <a:latin typeface="Calibri" panose="020F0502020204030204" pitchFamily="34" charset="0"/>
              <a:cs typeface="Calibri" panose="020F0502020204030204" pitchFamily="34" charset="0"/>
            </a:endParaRPr>
          </a:p>
        </p:txBody>
      </p:sp>
      <p:pic>
        <p:nvPicPr>
          <p:cNvPr id="3074" name="Picture 2" descr="Чем отличается пасхальный кулич от пасхи?">
            <a:extLst>
              <a:ext uri="{FF2B5EF4-FFF2-40B4-BE49-F238E27FC236}">
                <a16:creationId xmlns:a16="http://schemas.microsoft.com/office/drawing/2014/main" id="{67DD4D75-FACB-4224-A674-CA6D5335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532" y="3214118"/>
            <a:ext cx="4109155" cy="298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E07646-1656-4D3C-9BEE-4C9AF6EC7D1F}"/>
              </a:ext>
            </a:extLst>
          </p:cNvPr>
          <p:cNvSpPr/>
          <p:nvPr/>
        </p:nvSpPr>
        <p:spPr>
          <a:xfrm>
            <a:off x="3747912" y="2804067"/>
            <a:ext cx="5063580" cy="830997"/>
          </a:xfrm>
          <a:prstGeom prst="rect">
            <a:avLst/>
          </a:prstGeom>
        </p:spPr>
        <p:txBody>
          <a:bodyPr wrap="square">
            <a:spAutoFit/>
          </a:bodyPr>
          <a:lstStyle/>
          <a:p>
            <a:r>
              <a:rPr lang="pl-PL" sz="4800" dirty="0">
                <a:latin typeface="Times New Roman" panose="02020603050405020304" pitchFamily="18" charset="0"/>
                <a:cs typeface="Times New Roman" panose="02020603050405020304" pitchFamily="18" charset="0"/>
              </a:rPr>
              <a:t>Dziękuję za uwagę.</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73643"/>
      </p:ext>
    </p:extLst>
  </p:cSld>
  <p:clrMapOvr>
    <a:masterClrMapping/>
  </p:clrMapOvr>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TM10001106[[fn=Эмблема]]</Template>
  <TotalTime>396</TotalTime>
  <Words>291</Words>
  <Application>Microsoft Office PowerPoint</Application>
  <PresentationFormat>Panoramiczny</PresentationFormat>
  <Paragraphs>22</Paragraphs>
  <Slides>7</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7</vt:i4>
      </vt:variant>
    </vt:vector>
  </HeadingPairs>
  <TitlesOfParts>
    <vt:vector size="15" baseType="lpstr">
      <vt:lpstr>Arial</vt:lpstr>
      <vt:lpstr>Calibri</vt:lpstr>
      <vt:lpstr>Corbel</vt:lpstr>
      <vt:lpstr>Gill Sans MT</vt:lpstr>
      <vt:lpstr>Impact</vt:lpstr>
      <vt:lpstr>Times New Roman</vt:lpstr>
      <vt:lpstr>Эмблема</vt:lpstr>
      <vt:lpstr>Точечный рисунок</vt:lpstr>
      <vt:lpstr>Wielkanoc na ukrainie</vt:lpstr>
      <vt:lpstr>Wielkanoc na Ukrainie celebruje się w niedzielę po Pierwszej wiosennej pełni księżyca. Jeżeli na ten dzień przypada Pascha żydowska, to świętowanie Wielkanocy odbywa się tydzień później.  Warto pamiętać, że kościół prawosławny używa kalendarza Juliańskiego, Co Powoduje, że wiosna zaczyna się później NIŻ w krajach Europy zachodniej. </vt:lpstr>
      <vt:lpstr>Przygotowanie do ŚwiĄT</vt:lpstr>
      <vt:lpstr> Pisanka  </vt:lpstr>
      <vt:lpstr>Wielka Sobota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Agnieszka Madeja</cp:lastModifiedBy>
  <cp:revision>13</cp:revision>
  <dcterms:created xsi:type="dcterms:W3CDTF">2020-04-08T11:13:09Z</dcterms:created>
  <dcterms:modified xsi:type="dcterms:W3CDTF">2020-04-08T20:10:32Z</dcterms:modified>
</cp:coreProperties>
</file>