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081B"/>
    <a:srgbClr val="250D07"/>
    <a:srgbClr val="2A0C08"/>
    <a:srgbClr val="3B0500"/>
    <a:srgbClr val="2C0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rgbClr val="008000"/>
                </a:solidFill>
              </a:rPr>
              <a:t>Wielkanocne pisanki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Symbolika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kolorów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944" y="5760608"/>
            <a:ext cx="3712684" cy="7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mblr_o4ohicVszM1vn3dv7o1_500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23" r="-4223"/>
          <a:stretch>
            <a:fillRect/>
          </a:stretch>
        </p:blipFill>
        <p:spPr>
          <a:xfrm>
            <a:off x="3205163" y="1071563"/>
            <a:ext cx="4946650" cy="4105275"/>
          </a:xfrm>
        </p:spPr>
      </p:pic>
      <p:sp>
        <p:nvSpPr>
          <p:cNvPr id="3" name="Prostokąt 2"/>
          <p:cNvSpPr/>
          <p:nvPr/>
        </p:nvSpPr>
        <p:spPr>
          <a:xfrm>
            <a:off x="0" y="-169009"/>
            <a:ext cx="22804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i="1" dirty="0"/>
              <a:t>Projekt pt. „Wsparcie integracji cudzoziemców w województwie śląskim”</a:t>
            </a:r>
          </a:p>
          <a:p>
            <a:endParaRPr lang="pl-PL" sz="1400" b="1" i="1" dirty="0"/>
          </a:p>
          <a:p>
            <a:r>
              <a:rPr lang="pl-PL" sz="1400" b="1" i="1" dirty="0"/>
              <a:t>współfinansowany ze środków Unii Europejskiej w ramach Funduszu Azylu, Migracji i Integracji oraz budżetu państwa</a:t>
            </a:r>
          </a:p>
        </p:txBody>
      </p:sp>
    </p:spTree>
    <p:extLst>
      <p:ext uri="{BB962C8B-B14F-4D97-AF65-F5344CB8AC3E}">
        <p14:creationId xmlns:p14="http://schemas.microsoft.com/office/powerpoint/2010/main" val="1484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09351"/>
            <a:ext cx="4948238" cy="1363417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Pisanki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służą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do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obdarowywania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–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każdy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kolor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ma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inne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znaczenie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4" name="Content Placeholder 3" descr="tumblr_nmaoswJsa61s3fej3o1_128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41" b="-12341"/>
          <a:stretch>
            <a:fillRect/>
          </a:stretch>
        </p:blipFill>
        <p:spPr/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469" y="5908128"/>
            <a:ext cx="37127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93093"/>
            <a:ext cx="4948238" cy="2735524"/>
          </a:xfrm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Ż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ółty</a:t>
            </a: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światło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słońce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. </a:t>
            </a:r>
            <a:r>
              <a:rPr lang="pl-PL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/>
            </a:r>
            <a:br>
              <a:rPr lang="pl-PL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4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Daje</a:t>
            </a: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radość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pl-PL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energię</a:t>
            </a: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. </a:t>
            </a:r>
            <a:b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4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Jeśli</a:t>
            </a: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tego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życzysz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bliskiej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osobie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podaruj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jej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żółtą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optymistyczną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pisankę</a:t>
            </a:r>
            <a:r>
              <a:rPr lang="en-US"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. </a:t>
            </a:r>
          </a:p>
        </p:txBody>
      </p:sp>
      <p:pic>
        <p:nvPicPr>
          <p:cNvPr id="4" name="Content Placeholder 3" descr="easter-egg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140" b="-49140"/>
          <a:stretch>
            <a:fillRect/>
          </a:stretch>
        </p:blipFill>
        <p:spPr>
          <a:xfrm>
            <a:off x="3429000" y="2330450"/>
            <a:ext cx="4946650" cy="4354513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200" y="5797959"/>
            <a:ext cx="37127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04746"/>
            <a:ext cx="4948238" cy="2693653"/>
          </a:xfrm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zerwony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– ma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symbolizować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krew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życiu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kojarzymy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czerwień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także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z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miłością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namiętnością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red-egg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8" b="6968"/>
          <a:stretch>
            <a:fillRect/>
          </a:stretch>
        </p:blipFill>
        <p:spPr>
          <a:xfrm>
            <a:off x="3429000" y="3209925"/>
            <a:ext cx="4946650" cy="2916238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18" y="5841414"/>
            <a:ext cx="37127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3309"/>
            <a:ext cx="4948238" cy="2386604"/>
          </a:xfrm>
        </p:spPr>
        <p:txBody>
          <a:bodyPr/>
          <a:lstStyle/>
          <a:p>
            <a:pPr algn="ctr"/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iebieski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–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symbolizuje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niebo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czyste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świeże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powietrze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zdrowie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</a:b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Niebieska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pisanka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będzie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dobrym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prezentem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dla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osoby</a:t>
            </a:r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, której życzymy zdrowia.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5-blue-egg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09" b="11209"/>
          <a:stretch>
            <a:fillRect/>
          </a:stretch>
        </p:blipFill>
        <p:spPr>
          <a:xfrm>
            <a:off x="3429000" y="3251200"/>
            <a:ext cx="4946650" cy="2874963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351" y="5974901"/>
            <a:ext cx="37127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799"/>
            <a:ext cx="4948238" cy="2245119"/>
          </a:xfrm>
        </p:spPr>
        <p:txBody>
          <a:bodyPr/>
          <a:lstStyle/>
          <a:p>
            <a:pPr algn="ctr"/>
            <a:r>
              <a:rPr lang="en-US" sz="2400" b="1" dirty="0" err="1">
                <a:solidFill>
                  <a:schemeClr val="accent6"/>
                </a:solidFill>
                <a:latin typeface="Times New Roman"/>
                <a:cs typeface="Times New Roman"/>
              </a:rPr>
              <a:t>F</a:t>
            </a:r>
            <a:r>
              <a:rPr lang="en-US" sz="2400" b="1" dirty="0" err="1" smtClean="0">
                <a:solidFill>
                  <a:schemeClr val="accent6"/>
                </a:solidFill>
                <a:latin typeface="Times New Roman"/>
                <a:cs typeface="Times New Roman"/>
              </a:rPr>
              <a:t>ioletowy</a:t>
            </a:r>
            <a:r>
              <a:rPr lang="en-US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– to </a:t>
            </a:r>
            <a:r>
              <a:rPr lang="pl-PL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symbol postu</a:t>
            </a:r>
            <a:r>
              <a:rPr lang="en-US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. </a:t>
            </a:r>
            <a:r>
              <a:rPr lang="en-US"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Na </a:t>
            </a:r>
            <a:r>
              <a:rPr lang="en-US" sz="2400" b="1" dirty="0" err="1">
                <a:solidFill>
                  <a:schemeClr val="accent6"/>
                </a:solidFill>
                <a:latin typeface="Times New Roman"/>
                <a:cs typeface="Times New Roman"/>
              </a:rPr>
              <a:t>pisance</a:t>
            </a:r>
            <a:r>
              <a:rPr lang="en-US"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/>
                <a:cs typeface="Times New Roman"/>
              </a:rPr>
              <a:t>oznacza</a:t>
            </a:r>
            <a:r>
              <a:rPr lang="en-US"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lang="pl-PL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koniec postu i radość</a:t>
            </a:r>
            <a:r>
              <a:rPr lang="en-US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. </a:t>
            </a:r>
            <a:br>
              <a:rPr lang="en-US" sz="2400" b="1" dirty="0" smtClean="0">
                <a:solidFill>
                  <a:schemeClr val="accent6"/>
                </a:solidFill>
                <a:latin typeface="Times New Roman"/>
                <a:cs typeface="Times New Roman"/>
              </a:rPr>
            </a:br>
            <a:r>
              <a:rPr lang="pl-PL" sz="2400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Dobry prezent dla osób, które szukają sensu w życiu lub chcą zacząć nowy etap.</a:t>
            </a:r>
            <a:endParaRPr lang="en-US" sz="2400" dirty="0">
              <a:solidFill>
                <a:schemeClr val="accent6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purple-egg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6" b="4726"/>
          <a:stretch>
            <a:fillRect/>
          </a:stretch>
        </p:blipFill>
        <p:spPr>
          <a:xfrm>
            <a:off x="3429000" y="3140075"/>
            <a:ext cx="4946650" cy="2986088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325" y="6126163"/>
            <a:ext cx="3167400" cy="67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09350"/>
            <a:ext cx="4948238" cy="3461275"/>
          </a:xfrm>
        </p:spPr>
        <p:txBody>
          <a:bodyPr/>
          <a:lstStyle/>
          <a:p>
            <a:pPr algn="ctr"/>
            <a:r>
              <a:rPr lang="en-US" sz="2400" b="1" dirty="0" err="1">
                <a:latin typeface="Times New Roman"/>
                <a:cs typeface="Times New Roman"/>
              </a:rPr>
              <a:t>Z</a:t>
            </a:r>
            <a:r>
              <a:rPr lang="en-US" sz="2400" b="1" dirty="0" err="1" smtClean="0">
                <a:latin typeface="Times New Roman"/>
                <a:cs typeface="Times New Roman"/>
              </a:rPr>
              <a:t>ielony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– </a:t>
            </a:r>
            <a:r>
              <a:rPr lang="en-US" sz="2400" b="1" dirty="0" err="1" smtClean="0">
                <a:latin typeface="Times New Roman"/>
                <a:cs typeface="Times New Roman"/>
              </a:rPr>
              <a:t>nadzieja</a:t>
            </a:r>
            <a:r>
              <a:rPr lang="pl-PL" sz="2400" b="1" dirty="0" smtClean="0">
                <a:latin typeface="Times New Roman"/>
                <a:cs typeface="Times New Roman"/>
              </a:rPr>
              <a:t> i </a:t>
            </a:r>
            <a:r>
              <a:rPr lang="en-US" sz="2400" b="1" dirty="0" err="1" smtClean="0">
                <a:latin typeface="Times New Roman"/>
                <a:cs typeface="Times New Roman"/>
              </a:rPr>
              <a:t>wiosna</a:t>
            </a:r>
            <a:r>
              <a:rPr lang="en-US" sz="2400" b="1" dirty="0">
                <a:latin typeface="Times New Roman"/>
                <a:cs typeface="Times New Roman"/>
              </a:rPr>
              <a:t>. </a:t>
            </a:r>
            <a:r>
              <a:rPr lang="en-US" sz="2400" b="1" dirty="0" smtClean="0">
                <a:latin typeface="Times New Roman"/>
                <a:cs typeface="Times New Roman"/>
              </a:rPr>
              <a:t/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pl-PL" sz="2400" dirty="0" smtClean="0">
                <a:latin typeface="Times New Roman"/>
                <a:cs typeface="Times New Roman"/>
              </a:rPr>
              <a:t>Dla osób, które potrzebują, żeby im powiedzieć: </a:t>
            </a:r>
            <a:r>
              <a:rPr lang="en-US" sz="2400" dirty="0" smtClean="0">
                <a:latin typeface="Times New Roman"/>
                <a:cs typeface="Times New Roman"/>
              </a:rPr>
              <a:t>„</a:t>
            </a:r>
            <a:r>
              <a:rPr lang="en-US" sz="2400" dirty="0" err="1" smtClean="0">
                <a:latin typeface="Times New Roman"/>
                <a:cs typeface="Times New Roman"/>
              </a:rPr>
              <a:t>uda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ci </a:t>
            </a:r>
            <a:r>
              <a:rPr lang="en-US" sz="2400" dirty="0" err="1">
                <a:latin typeface="Times New Roman"/>
                <a:cs typeface="Times New Roman"/>
              </a:rPr>
              <a:t>się</a:t>
            </a:r>
            <a:r>
              <a:rPr lang="en-US" sz="2400" dirty="0">
                <a:latin typeface="Times New Roman"/>
                <a:cs typeface="Times New Roman"/>
              </a:rPr>
              <a:t>". To </a:t>
            </a:r>
            <a:r>
              <a:rPr lang="en-US" sz="2400" dirty="0" err="1">
                <a:latin typeface="Times New Roman"/>
                <a:cs typeface="Times New Roman"/>
              </a:rPr>
              <a:t>dobry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kolor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także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dla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zapracowanych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pl-PL" sz="2400" dirty="0" smtClean="0">
                <a:latin typeface="Times New Roman"/>
                <a:cs typeface="Times New Roman"/>
              </a:rPr>
              <a:t>tych, które chcą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życiowej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równowagi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br>
              <a:rPr lang="en-US" sz="2400" dirty="0">
                <a:latin typeface="Times New Roman"/>
                <a:cs typeface="Times New Roman"/>
              </a:rPr>
            </a:b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6" name="Content Placeholder 5" descr="2_green_shutterstock_18088152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7" b="7317"/>
          <a:stretch>
            <a:fillRect/>
          </a:stretch>
        </p:blipFill>
        <p:spPr>
          <a:xfrm>
            <a:off x="3429000" y="3572471"/>
            <a:ext cx="4946650" cy="2805112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978" y="126865"/>
            <a:ext cx="37127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51222"/>
            <a:ext cx="4948238" cy="2707609"/>
          </a:xfrm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B</a:t>
            </a:r>
            <a:r>
              <a:rPr lang="en-US" sz="2400" b="1" dirty="0" err="1" smtClean="0">
                <a:solidFill>
                  <a:srgbClr val="3B0500"/>
                </a:solidFill>
                <a:latin typeface="Times New Roman"/>
                <a:cs typeface="Times New Roman"/>
              </a:rPr>
              <a:t>rązowy</a:t>
            </a:r>
            <a:r>
              <a:rPr lang="en-US" sz="2400" b="1" dirty="0" smtClean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–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tak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jak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drzewo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oznacza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siłę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wytrzymałość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3B0500"/>
                </a:solidFill>
                <a:latin typeface="Times New Roman"/>
                <a:cs typeface="Times New Roman"/>
              </a:rPr>
              <a:t>wytrwałość</a:t>
            </a:r>
            <a:r>
              <a:rPr lang="en-US" sz="2400" b="1" dirty="0">
                <a:solidFill>
                  <a:srgbClr val="3B0500"/>
                </a:solidFill>
                <a:latin typeface="Times New Roman"/>
                <a:cs typeface="Times New Roman"/>
              </a:rPr>
              <a:t>. </a:t>
            </a:r>
            <a:r>
              <a:rPr lang="en-US" sz="2400" b="1" dirty="0" smtClean="0">
                <a:solidFill>
                  <a:srgbClr val="3B0500"/>
                </a:solidFill>
                <a:latin typeface="Times New Roman"/>
                <a:cs typeface="Times New Roman"/>
              </a:rPr>
              <a:t/>
            </a:r>
            <a:br>
              <a:rPr lang="en-US" sz="2400" b="1" dirty="0" smtClean="0">
                <a:solidFill>
                  <a:srgbClr val="3B05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3B0500"/>
                </a:solidFill>
                <a:latin typeface="Times New Roman"/>
                <a:cs typeface="Times New Roman"/>
              </a:rPr>
              <a:t>To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dobry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prezent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dla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kogoś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przed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kim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stoją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wyzwania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lub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spotkały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go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trudne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chwile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. Da mu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spokój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wzmocni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poczucie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własnej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B0500"/>
                </a:solidFill>
                <a:latin typeface="Times New Roman"/>
                <a:cs typeface="Times New Roman"/>
              </a:rPr>
              <a:t>wartości</a:t>
            </a:r>
            <a:r>
              <a:rPr lang="en-US" sz="2400" dirty="0">
                <a:solidFill>
                  <a:srgbClr val="3B0500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6" name="Content Placeholder 5" descr="крашенное-пасхальное-яйцо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00" b="6934"/>
          <a:stretch/>
        </p:blipFill>
        <p:spPr>
          <a:xfrm>
            <a:off x="3135945" y="3321706"/>
            <a:ext cx="4946650" cy="3307752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119" y="116286"/>
            <a:ext cx="3079265" cy="65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07049"/>
            <a:ext cx="4948238" cy="2777393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zarny</a:t>
            </a:r>
            <a:r>
              <a:rPr lang="en-US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lang="en-U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oznacza</a:t>
            </a:r>
            <a:r>
              <a:rPr lang="en-U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wieczność</a:t>
            </a:r>
            <a:r>
              <a:rPr lang="en-U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pamięć</a:t>
            </a:r>
            <a:r>
              <a:rPr lang="en-U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Tym</a:t>
            </a:r>
            <a:r>
              <a:rPr lang="en-US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kolorem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wyrazimy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że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ktoś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jest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dla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ważny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że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o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nim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pamiętamy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. To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kolor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dobry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dla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kogoś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kto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nie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uporał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się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z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żalem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za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kimś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lub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za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czymś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Pozwoli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obdarowanej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osobie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uporać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się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z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negatywnymi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uczuciami</a:t>
            </a:r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4" name="Content Placeholder 3" descr="fullsize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"/>
          <a:stretch/>
        </p:blipFill>
        <p:spPr>
          <a:xfrm>
            <a:off x="3429000" y="3084442"/>
            <a:ext cx="4946650" cy="3642713"/>
          </a:xfr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074" y="42644"/>
            <a:ext cx="3112315" cy="6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482</TotalTime>
  <Words>114</Words>
  <Application>Microsoft Office PowerPoint</Application>
  <PresentationFormat>Pokaz na ekranie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News Gothic MT</vt:lpstr>
      <vt:lpstr>Times New Roman</vt:lpstr>
      <vt:lpstr>Wingdings</vt:lpstr>
      <vt:lpstr>Inspiration</vt:lpstr>
      <vt:lpstr>Wielkanocne pisanki</vt:lpstr>
      <vt:lpstr>Pisanki służą do obdarowywania – każdy kolor ma inne znaczenie.</vt:lpstr>
      <vt:lpstr>Żółty – światło i słońce.  Daje radość i energię.  Jeśli tego życzysz bliskiej osobie, podaruj jej żółtą, optymistyczną pisankę. </vt:lpstr>
      <vt:lpstr>Czerwony – ma symbolizować krew W życiu kojarzymy czerwień także z miłością i namiętnością</vt:lpstr>
      <vt:lpstr>Niebieski – symbolizuje niebo, czyste, świeże powietrze, zdrowie.  Niebieska pisanka będzie dobrym prezentem dla osoby, której życzymy zdrowia. </vt:lpstr>
      <vt:lpstr>Fioletowy – to symbol postu. Na pisance oznacza koniec postu i radość.  Dobry prezent dla osób, które szukają sensu w życiu lub chcą zacząć nowy etap.</vt:lpstr>
      <vt:lpstr>Zielony – nadzieja i wiosna.  Dla osób, które potrzebują, żeby im powiedzieć: „uda ci się". To dobry kolor także dla zapracowanych i tych, które chcą życiowej równowagi. </vt:lpstr>
      <vt:lpstr>Brązowy – tak jak drzewo, oznacza siłę, wytrzymałość, wytrwałość.  To dobry prezent dla kogoś, przed kim stoją wyzwania lub spotkały go trudne chwile. Da mu spokój, wzmocni poczucie własnej wartości.</vt:lpstr>
      <vt:lpstr>Czarny – oznacza wieczność i pamięć.  Tym kolorem wyrazimy, że ktoś jest dla nas ważny i że o nim pamiętamy. To kolor dobry dla kogoś, kto nie uporał się z żalem za kimś lub za czymś. Pozwoli obdarowanej osobie uporać się z negatywnymi uczuciami.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Barwienie wielkanocnych pisanek.</dc:title>
  <dc:creator>Karina Krupkina</dc:creator>
  <cp:lastModifiedBy>User 1</cp:lastModifiedBy>
  <cp:revision>13</cp:revision>
  <dcterms:created xsi:type="dcterms:W3CDTF">2017-04-03T07:59:50Z</dcterms:created>
  <dcterms:modified xsi:type="dcterms:W3CDTF">2020-07-15T11:08:13Z</dcterms:modified>
</cp:coreProperties>
</file>