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28" r:id="rId3"/>
    <p:sldId id="430" r:id="rId4"/>
    <p:sldId id="431" r:id="rId5"/>
    <p:sldId id="432" r:id="rId6"/>
    <p:sldId id="433" r:id="rId7"/>
    <p:sldId id="434" r:id="rId8"/>
    <p:sldId id="302" r:id="rId9"/>
    <p:sldId id="303" r:id="rId10"/>
    <p:sldId id="415" r:id="rId11"/>
    <p:sldId id="416" r:id="rId12"/>
    <p:sldId id="426" r:id="rId13"/>
    <p:sldId id="435" r:id="rId14"/>
    <p:sldId id="401" r:id="rId15"/>
    <p:sldId id="40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ctures-signup.vercel.app/?fbclid=IwAR0Eq2qAQUiFlGGROD_5CFxJ6ggribh90GN4ATgXzAz_f2RoseH5w4b0W7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80D991-1948-4BAE-99B0-BFC9B9F61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ADEDE20-C022-4CE8-B73F-928F4AFE9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64" y="853588"/>
            <a:ext cx="5119044" cy="5449846"/>
          </a:xfrm>
        </p:spPr>
        <p:txBody>
          <a:bodyPr>
            <a:normAutofit fontScale="90000"/>
          </a:bodyPr>
          <a:lstStyle/>
          <a:p>
            <a:r>
              <a:rPr lang="pl-PL" dirty="0"/>
              <a:t>letnia szkoła języka, literatury </a:t>
            </a:r>
            <a:br>
              <a:rPr lang="pl-PL" dirty="0"/>
            </a:br>
            <a:r>
              <a:rPr lang="pl-PL" dirty="0"/>
              <a:t>i kultury polskiej</a:t>
            </a:r>
            <a:br>
              <a:rPr lang="pl-PL" dirty="0"/>
            </a:br>
            <a:r>
              <a:rPr lang="pl-PL" dirty="0"/>
              <a:t>i</a:t>
            </a:r>
            <a:br>
              <a:rPr lang="pl-PL" dirty="0"/>
            </a:br>
            <a:r>
              <a:rPr lang="pl-PL" dirty="0"/>
              <a:t>letni kurs </a:t>
            </a:r>
            <a:br>
              <a:rPr lang="pl-PL" dirty="0"/>
            </a:br>
            <a:r>
              <a:rPr lang="pl-PL" dirty="0"/>
              <a:t>dla lektorów-</a:t>
            </a:r>
            <a:r>
              <a:rPr lang="pl-PL" dirty="0" err="1"/>
              <a:t>cudzoziemcóW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3110C97-C1CC-45DD-8D61-F569AD11A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740" y="807868"/>
            <a:ext cx="5119044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Picture 4" descr="Zbliżenie linii na boisku do koszykówki">
            <a:extLst>
              <a:ext uri="{FF2B5EF4-FFF2-40B4-BE49-F238E27FC236}">
                <a16:creationId xmlns:a16="http://schemas.microsoft.com/office/drawing/2014/main" id="{1E855932-1798-41E7-A969-791C379028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0" r="18346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D2B6525-99E4-4F72-AA2B-7C8931764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93200" y="8468"/>
            <a:ext cx="5795625" cy="5874808"/>
            <a:chOff x="6108170" y="8467"/>
            <a:chExt cx="6080656" cy="616373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6E78F66-28F3-4763-9376-7D4B9324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3EB9D1-BE12-4516-BDA2-E061984E9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1A81E9-D83E-4717-8FF2-EF81C223D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28B5B5-A56A-4073-A2B5-9473015EA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D229B29-1970-4B4B-B084-A1BCAD18B8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Obraz 16">
            <a:extLst>
              <a:ext uri="{FF2B5EF4-FFF2-40B4-BE49-F238E27FC236}">
                <a16:creationId xmlns:a16="http://schemas.microsoft.com/office/drawing/2014/main" id="{418379EC-3D73-4751-ACE9-9159C80D3C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44" y="201733"/>
            <a:ext cx="1084018" cy="1111748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113160F3-09B7-4F5B-9438-838823E0731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30"/>
          <a:stretch/>
        </p:blipFill>
        <p:spPr>
          <a:xfrm>
            <a:off x="6968104" y="363103"/>
            <a:ext cx="3192600" cy="789008"/>
          </a:xfrm>
          <a:prstGeom prst="rect">
            <a:avLst/>
          </a:prstGeom>
        </p:spPr>
      </p:pic>
      <p:pic>
        <p:nvPicPr>
          <p:cNvPr id="19" name="Picture 2" descr="Nowe otwarcie dla wymiany akademickiej w czasie pandemii - Ministerstwo  Edukacji i Nauki - Portal Gov.pl">
            <a:extLst>
              <a:ext uri="{FF2B5EF4-FFF2-40B4-BE49-F238E27FC236}">
                <a16:creationId xmlns:a16="http://schemas.microsoft.com/office/drawing/2014/main" id="{D5A3FEB6-0260-40C0-9115-6F507F4ED6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r="11017" b="34515"/>
          <a:stretch/>
        </p:blipFill>
        <p:spPr bwMode="auto">
          <a:xfrm>
            <a:off x="6342692" y="4533074"/>
            <a:ext cx="2290456" cy="7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F09B7C9-65E8-4A55-9843-BCFD40448F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98"/>
          <a:stretch/>
        </p:blipFill>
        <p:spPr>
          <a:xfrm>
            <a:off x="6210051" y="5684496"/>
            <a:ext cx="5867896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A01C35-BA85-48A8-B55E-143BA21CF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468ABC-2AF7-42C5-8F47-971A79AB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2800" dirty="0"/>
              <a:t>zajęcia asynchroniczne</a:t>
            </a:r>
            <a:endParaRPr lang="en-US" sz="2800" dirty="0"/>
          </a:p>
        </p:txBody>
      </p:sp>
      <p:sp>
        <p:nvSpPr>
          <p:cNvPr id="14" name="Snip Diagonal Corner Rectangle 24">
            <a:extLst>
              <a:ext uri="{FF2B5EF4-FFF2-40B4-BE49-F238E27FC236}">
                <a16:creationId xmlns:a16="http://schemas.microsoft.com/office/drawing/2014/main" id="{BC307542-EE90-4E2E-B693-14BDBCB3A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3085974-146F-4EF7-A603-32D59B7E065A}"/>
              </a:ext>
            </a:extLst>
          </p:cNvPr>
          <p:cNvSpPr txBox="1"/>
          <p:nvPr/>
        </p:nvSpPr>
        <p:spPr>
          <a:xfrm>
            <a:off x="8121058" y="2034088"/>
            <a:ext cx="3479419" cy="3070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pl-PL" sz="2000" dirty="0">
                <a:solidFill>
                  <a:schemeClr val="bg2">
                    <a:lumMod val="50000"/>
                  </a:schemeClr>
                </a:solidFill>
              </a:rPr>
              <a:t>w zakładce ARCHIWUM ASYNCHRONICZNE będą zgodnie z programem umieszczane materiały, które można obejrzeć w czasie podanym w programie, ale można je będzie też obejrzeć w dowolnym innym czasie 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92C16D-E4DF-40C1-B474-0B2188FCE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099E65-7E93-45A9-94F8-AFC49A81DD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F2E5F4-AD0C-41E1-B607-24C5BA4A1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ABEFDB-C0FD-48BE-9573-83AC691F3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E9A77D-325A-46AD-A8BE-53CF3E648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03DEEF1-8BC0-412B-9976-97C8E5201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E22B1E-0565-4F01-B409-2B6FA3F4D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8B3BECF-1D17-49AC-8B88-02B9330E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7377136" cy="655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0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E04345-1043-4D96-ABE6-00F6ACF69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EE1466-9BC6-4EB8-9018-C6B91A8C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E67979-53DE-4CF0-9CA5-9AF63F673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843DF4-BA4F-4BAE-B081-09118B7C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7259AD-7457-460C-8758-B05705CFD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48AE48-1FE6-47D4-8196-B8BCF1FDD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6656BE3-5E70-4467-B327-C2AA850C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41" y="4473679"/>
            <a:ext cx="9552558" cy="12332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6000" dirty="0"/>
              <a:t>dyżur organizacyjny</a:t>
            </a:r>
            <a:endParaRPr lang="en-US" sz="60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BF44CF-607D-4572-8EDD-58D34B720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7996DF-5170-4BA8-96C6-475C63E2E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7AA695-E385-4E8A-90B4-0D12835EB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44AF997-D744-4ED9-AC18-9B6C6BD99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86294F8-E647-4451-80EF-CC02DB3CB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666D36E-7D02-4608-86CB-DF7B649EBC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2">
            <a:extLst>
              <a:ext uri="{FF2B5EF4-FFF2-40B4-BE49-F238E27FC236}">
                <a16:creationId xmlns:a16="http://schemas.microsoft.com/office/drawing/2014/main" id="{214C558A-0562-4149-815A-938155FD5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251" y="690851"/>
            <a:ext cx="9615670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0E2C1E-E70C-4B0A-9365-ECE31ACF0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0000" dirty="0"/>
              <a:t>14.30-15.15</a:t>
            </a:r>
          </a:p>
        </p:txBody>
      </p:sp>
    </p:spTree>
    <p:extLst>
      <p:ext uri="{BB962C8B-B14F-4D97-AF65-F5344CB8AC3E}">
        <p14:creationId xmlns:p14="http://schemas.microsoft.com/office/powerpoint/2010/main" val="72983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445469AF-A9C1-4E0A-9877-6F682359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174"/>
            <a:ext cx="2192593" cy="8379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4EF3BD8B-3B8C-483F-AA05-0877A561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331" y="2645843"/>
            <a:ext cx="7572652" cy="3044801"/>
          </a:xfrm>
        </p:spPr>
        <p:txBody>
          <a:bodyPr>
            <a:noAutofit/>
          </a:bodyPr>
          <a:lstStyle/>
          <a:p>
            <a:r>
              <a:rPr lang="pl-PL" sz="8000" b="1" i="1" dirty="0"/>
              <a:t>KONSULTACJE</a:t>
            </a:r>
            <a:endParaRPr lang="en-US" sz="8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E2A4201-C8CF-4F11-BE61-843DA670F178}"/>
              </a:ext>
            </a:extLst>
          </p:cNvPr>
          <p:cNvSpPr txBox="1"/>
          <p:nvPr/>
        </p:nvSpPr>
        <p:spPr>
          <a:xfrm>
            <a:off x="4092606" y="399496"/>
            <a:ext cx="800765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0000" dirty="0"/>
              <a:t>14.15-15.15</a:t>
            </a:r>
          </a:p>
          <a:p>
            <a:endParaRPr lang="pl-PL" sz="10000" dirty="0"/>
          </a:p>
          <a:p>
            <a:endParaRPr lang="pl-PL" sz="10000" dirty="0"/>
          </a:p>
          <a:p>
            <a:r>
              <a:rPr lang="pl-PL" sz="10000" dirty="0"/>
              <a:t>16.45-17.45</a:t>
            </a:r>
          </a:p>
        </p:txBody>
      </p:sp>
    </p:spTree>
    <p:extLst>
      <p:ext uri="{BB962C8B-B14F-4D97-AF65-F5344CB8AC3E}">
        <p14:creationId xmlns:p14="http://schemas.microsoft.com/office/powerpoint/2010/main" val="61447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A11FCF4-8546-43F2-A944-1D776E6B6D37}"/>
              </a:ext>
            </a:extLst>
          </p:cNvPr>
          <p:cNvSpPr/>
          <p:nvPr/>
        </p:nvSpPr>
        <p:spPr>
          <a:xfrm>
            <a:off x="390618" y="591469"/>
            <a:ext cx="1160311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REGULAMIN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1.   Uczestnicy zdalnego letniego kursu NAWA podzieleni są na grupy według wyników osiągniętych w teście kwalifikacyjnym i według wybranych stref czasowych. Liczba wyborów stref nie jest równomierna, więc przynależność do grup pod względem poziomu językowego może być nieznacznie naruszona. Dopuszczamy zatem ewentualną zmianę strefy czasowej w sytuacjach dyskomfortowych dla uczestników.</a:t>
            </a: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2.   </a:t>
            </a:r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Zaliczenie zdalnego letniego kursu NAWA/FAMI/i in. wymaga </a:t>
            </a:r>
          </a:p>
          <a:p>
            <a:r>
              <a:rPr lang="pl-PL" sz="2800" b="1" dirty="0">
                <a:solidFill>
                  <a:schemeClr val="accent6">
                    <a:lumMod val="50000"/>
                  </a:schemeClr>
                </a:solidFill>
              </a:rPr>
              <a:t>    75% frekwencji na zajęciach obowiązkowych</a:t>
            </a:r>
            <a:r>
              <a:rPr lang="pl-PL" sz="28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czyli:</a:t>
            </a: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a)   co najmniej 45 godz. zajęć </a:t>
            </a:r>
            <a:r>
              <a:rPr lang="pl-PL" dirty="0" err="1">
                <a:solidFill>
                  <a:schemeClr val="accent6">
                    <a:lumMod val="50000"/>
                  </a:schemeClr>
                </a:solidFill>
              </a:rPr>
              <a:t>lektoratowych</a:t>
            </a: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b)   co najmniej 15 godz. zajęć kontaktowych – wykładach, seminariach, wydarzeniach kulturalnych</a:t>
            </a: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c)    co najmniej 15 godz. zajęć asynchronicznych</a:t>
            </a: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d)   co najmniej 2 wycieczek</a:t>
            </a: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Zachęcamy jednak do pełnego uczestnictwa we wszystkich zajęciach – systematyczność w uczeniu się języka i różnorodność doznań językowych jest bardzo istotna!</a:t>
            </a: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3.   Niewywiązanie się z obowiązku frekwencji może spowodować usunięcie z kursu.</a:t>
            </a:r>
          </a:p>
          <a:p>
            <a:r>
              <a:rPr lang="pl-PL" dirty="0">
                <a:solidFill>
                  <a:schemeClr val="accent6">
                    <a:lumMod val="50000"/>
                  </a:schemeClr>
                </a:solidFill>
              </a:rPr>
              <a:t>4.   Soboty traktujemy jako dni zajęć. Zachęcamy do udziału w wydarzeniach niedzielnych, w tym w wycieczce, Sprawdzianie z Polskiego oraz Spotkaniu Kultur i Tradycji. Zajęcia te mogą również stanowić punkt frekwencyjny.</a:t>
            </a:r>
          </a:p>
        </p:txBody>
      </p:sp>
    </p:spTree>
    <p:extLst>
      <p:ext uri="{BB962C8B-B14F-4D97-AF65-F5344CB8AC3E}">
        <p14:creationId xmlns:p14="http://schemas.microsoft.com/office/powerpoint/2010/main" val="31781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46" name="Tytuł 1">
            <a:extLst>
              <a:ext uri="{FF2B5EF4-FFF2-40B4-BE49-F238E27FC236}">
                <a16:creationId xmlns:a16="http://schemas.microsoft.com/office/drawing/2014/main" id="{FF858E18-1A83-4439-A6CB-7AD6D258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0" y="721310"/>
            <a:ext cx="4944862" cy="4603749"/>
          </a:xfrm>
        </p:spPr>
        <p:txBody>
          <a:bodyPr>
            <a:normAutofit/>
          </a:bodyPr>
          <a:lstStyle/>
          <a:p>
            <a:pPr algn="r" eaLnBrk="1" hangingPunct="1"/>
            <a:r>
              <a:rPr lang="pl-PL" altLang="pl-PL" sz="5200" dirty="0"/>
              <a:t>ciekawostka</a:t>
            </a:r>
            <a:br>
              <a:rPr lang="pl-PL" altLang="pl-PL" sz="5200" dirty="0"/>
            </a:br>
            <a:r>
              <a:rPr lang="pl-PL" altLang="pl-PL" sz="5200" dirty="0"/>
              <a:t>konkurs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0D5192B9-E93D-4697-A410-0CC5F589B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762" y="328473"/>
            <a:ext cx="7015062" cy="59391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4" name="Group 72">
            <a:extLst>
              <a:ext uri="{FF2B5EF4-FFF2-40B4-BE49-F238E27FC236}">
                <a16:creationId xmlns:a16="http://schemas.microsoft.com/office/drawing/2014/main" id="{ED498B77-6601-482E-B031-BF67F2A05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D55F3D7-FA16-4A10-9E4D-1685FC410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CBF9A4E-E251-4F01-9790-A4D29190F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E0568C1-634B-40E7-A620-CEA018E65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3A6DC43-D47C-4CBE-8633-CD0890F47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97BB8AE-8977-45C0-ACFA-316D51455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3975" name="Rectangle 79">
            <a:extLst>
              <a:ext uri="{FF2B5EF4-FFF2-40B4-BE49-F238E27FC236}">
                <a16:creationId xmlns:a16="http://schemas.microsoft.com/office/drawing/2014/main" id="{153F7EA7-0FE7-458E-BEC0-10663883F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BCAB2AB-27DF-4F66-9456-BF0025BB70B3}"/>
              </a:ext>
            </a:extLst>
          </p:cNvPr>
          <p:cNvSpPr txBox="1"/>
          <p:nvPr/>
        </p:nvSpPr>
        <p:spPr>
          <a:xfrm>
            <a:off x="3884612" y="685800"/>
            <a:ext cx="6626072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83976" name="Group 81">
            <a:extLst>
              <a:ext uri="{FF2B5EF4-FFF2-40B4-BE49-F238E27FC236}">
                <a16:creationId xmlns:a16="http://schemas.microsoft.com/office/drawing/2014/main" id="{DD4921A6-8540-4E2D-8BD9-80698CE62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47145A3-11AA-47EA-9C84-24A474455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77" name="Straight Connector 83">
              <a:extLst>
                <a:ext uri="{FF2B5EF4-FFF2-40B4-BE49-F238E27FC236}">
                  <a16:creationId xmlns:a16="http://schemas.microsoft.com/office/drawing/2014/main" id="{9E160AA2-B765-47E0-840F-DCF8A0CBF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9328631-4855-46EB-AB6C-8C8D3BA20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78" name="Straight Connector 85">
              <a:extLst>
                <a:ext uri="{FF2B5EF4-FFF2-40B4-BE49-F238E27FC236}">
                  <a16:creationId xmlns:a16="http://schemas.microsoft.com/office/drawing/2014/main" id="{29D8F3E2-E36C-482D-8F07-F46CCF46A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AC7D56B-8266-4C49-A8FE-F008C9FDB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EB57E5C8-D2B4-4D8A-9BD7-366BEFF34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-1"/>
            <a:ext cx="11708167" cy="6848739"/>
          </a:xfrm>
          <a:prstGeom prst="rect">
            <a:avLst/>
          </a:prstGeom>
        </p:spPr>
      </p:pic>
      <p:sp>
        <p:nvSpPr>
          <p:cNvPr id="83970" name="Tytuł 1">
            <a:extLst>
              <a:ext uri="{FF2B5EF4-FFF2-40B4-BE49-F238E27FC236}">
                <a16:creationId xmlns:a16="http://schemas.microsoft.com/office/drawing/2014/main" id="{8991D0D8-DABF-4EED-A020-036DE67A7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566" y="2899039"/>
            <a:ext cx="8050664" cy="280405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altLang="pl-PL" sz="8000" dirty="0">
                <a:solidFill>
                  <a:schemeClr val="accent6">
                    <a:lumMod val="50000"/>
                  </a:schemeClr>
                </a:solidFill>
              </a:rPr>
              <a:t>wspólna rejestracja!!!</a:t>
            </a:r>
            <a:endParaRPr lang="en-US" altLang="pl-PL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296AA682-1110-4142-A6E4-1AB4B059F12D}"/>
              </a:ext>
            </a:extLst>
          </p:cNvPr>
          <p:cNvSpPr/>
          <p:nvPr/>
        </p:nvSpPr>
        <p:spPr>
          <a:xfrm>
            <a:off x="3817398" y="1458680"/>
            <a:ext cx="81053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solidFill>
                  <a:srgbClr val="0000FF"/>
                </a:solidFill>
                <a:latin typeface="Calibri Light" panose="020F0302020204030204" pitchFamily="34" charset="0"/>
                <a:hlinkClick r:id="rId3"/>
              </a:rPr>
              <a:t>https://lectures-signup.vercel.app/?fbclid=IwAR0Eq2qAQUiFlGGROD_5CFxJ6ggribh90GN4ATgXzAz_f2RoseH5w4b0W7g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1E9B09-9807-4CE5-9DBB-819A0B36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645" y="685799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4800" dirty="0"/>
              <a:t>www.sjikp.us.edu.pl</a:t>
            </a:r>
            <a:endParaRPr lang="en-US" sz="48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646846-E75C-41E9-A148-EE075E129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645" y="3843868"/>
            <a:ext cx="6400800" cy="5343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en-US" sz="2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1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2D81B14-69CE-484B-A679-921E854D0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3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EC5FF0A-BAA4-49A7-BBE3-8E961780D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908"/>
            <a:ext cx="12192000" cy="6858000"/>
          </a:xfrm>
          <a:prstGeom prst="rect">
            <a:avLst/>
          </a:prstGeom>
        </p:spPr>
      </p:pic>
      <p:sp>
        <p:nvSpPr>
          <p:cNvPr id="3" name="Okrąg: pusty 2">
            <a:extLst>
              <a:ext uri="{FF2B5EF4-FFF2-40B4-BE49-F238E27FC236}">
                <a16:creationId xmlns:a16="http://schemas.microsoft.com/office/drawing/2014/main" id="{C1D088AE-3146-435C-B89D-CC3FA1218C89}"/>
              </a:ext>
            </a:extLst>
          </p:cNvPr>
          <p:cNvSpPr/>
          <p:nvPr/>
        </p:nvSpPr>
        <p:spPr>
          <a:xfrm>
            <a:off x="861134" y="4110361"/>
            <a:ext cx="2006353" cy="99429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Okrąg: pusty 3">
            <a:extLst>
              <a:ext uri="{FF2B5EF4-FFF2-40B4-BE49-F238E27FC236}">
                <a16:creationId xmlns:a16="http://schemas.microsoft.com/office/drawing/2014/main" id="{4FF3CA8A-7884-4B14-B35C-2D7989A77C7D}"/>
              </a:ext>
            </a:extLst>
          </p:cNvPr>
          <p:cNvSpPr/>
          <p:nvPr/>
        </p:nvSpPr>
        <p:spPr>
          <a:xfrm>
            <a:off x="2655903" y="2522738"/>
            <a:ext cx="2006353" cy="99429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3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27DE7F8-BAF3-4F4D-9576-2186891FD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Okrąg: pusty 3">
            <a:extLst>
              <a:ext uri="{FF2B5EF4-FFF2-40B4-BE49-F238E27FC236}">
                <a16:creationId xmlns:a16="http://schemas.microsoft.com/office/drawing/2014/main" id="{FF7BB8B1-0B94-43E3-B913-3A08BBF49E36}"/>
              </a:ext>
            </a:extLst>
          </p:cNvPr>
          <p:cNvSpPr/>
          <p:nvPr/>
        </p:nvSpPr>
        <p:spPr>
          <a:xfrm>
            <a:off x="7856738" y="5699464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Okrąg: pusty 4">
            <a:extLst>
              <a:ext uri="{FF2B5EF4-FFF2-40B4-BE49-F238E27FC236}">
                <a16:creationId xmlns:a16="http://schemas.microsoft.com/office/drawing/2014/main" id="{F72C9A51-6053-456A-B0F0-7220D51149AA}"/>
              </a:ext>
            </a:extLst>
          </p:cNvPr>
          <p:cNvSpPr/>
          <p:nvPr/>
        </p:nvSpPr>
        <p:spPr>
          <a:xfrm>
            <a:off x="6095999" y="5146375"/>
            <a:ext cx="4645981" cy="145593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" name="Okrąg: pusty 5">
            <a:extLst>
              <a:ext uri="{FF2B5EF4-FFF2-40B4-BE49-F238E27FC236}">
                <a16:creationId xmlns:a16="http://schemas.microsoft.com/office/drawing/2014/main" id="{CE12B10A-135D-4B1C-AF3A-405196A301B5}"/>
              </a:ext>
            </a:extLst>
          </p:cNvPr>
          <p:cNvSpPr/>
          <p:nvPr/>
        </p:nvSpPr>
        <p:spPr>
          <a:xfrm>
            <a:off x="1605377" y="2123243"/>
            <a:ext cx="4645981" cy="1455938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437ECA-A952-4124-B879-B42067CD0254}"/>
              </a:ext>
            </a:extLst>
          </p:cNvPr>
          <p:cNvSpPr txBox="1"/>
          <p:nvPr/>
        </p:nvSpPr>
        <p:spPr>
          <a:xfrm>
            <a:off x="6755907" y="5146375"/>
            <a:ext cx="37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Tu będzie podział na grupy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08EA9D-1662-455A-9CC1-F7EBC5C957C5}"/>
              </a:ext>
            </a:extLst>
          </p:cNvPr>
          <p:cNvSpPr txBox="1"/>
          <p:nvPr/>
        </p:nvSpPr>
        <p:spPr>
          <a:xfrm>
            <a:off x="6498455" y="6072326"/>
            <a:ext cx="395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Here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find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/>
              <a:t> </a:t>
            </a:r>
            <a:r>
              <a:rPr lang="pl-PL" dirty="0" err="1"/>
              <a:t>division</a:t>
            </a:r>
            <a:endParaRPr lang="pl-PL" dirty="0"/>
          </a:p>
        </p:txBody>
      </p:sp>
      <p:pic>
        <p:nvPicPr>
          <p:cNvPr id="9" name="Grafika 8" descr="Kursor">
            <a:extLst>
              <a:ext uri="{FF2B5EF4-FFF2-40B4-BE49-F238E27FC236}">
                <a16:creationId xmlns:a16="http://schemas.microsoft.com/office/drawing/2014/main" id="{0D4F1608-151B-4AD0-ABAD-8AF7D0219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45951" y="5687913"/>
            <a:ext cx="914400" cy="914400"/>
          </a:xfrm>
          <a:prstGeom prst="rect">
            <a:avLst/>
          </a:prstGeom>
        </p:spPr>
      </p:pic>
      <p:pic>
        <p:nvPicPr>
          <p:cNvPr id="10" name="Grafika 9" descr="Kursor">
            <a:extLst>
              <a:ext uri="{FF2B5EF4-FFF2-40B4-BE49-F238E27FC236}">
                <a16:creationId xmlns:a16="http://schemas.microsoft.com/office/drawing/2014/main" id="{AD81A967-3051-46D5-93ED-DF21240F0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743850" y="4505132"/>
            <a:ext cx="914400" cy="914400"/>
          </a:xfrm>
          <a:prstGeom prst="rect">
            <a:avLst/>
          </a:prstGeom>
        </p:spPr>
      </p:pic>
      <p:pic>
        <p:nvPicPr>
          <p:cNvPr id="11" name="Grafika 10" descr="Kursor">
            <a:extLst>
              <a:ext uri="{FF2B5EF4-FFF2-40B4-BE49-F238E27FC236}">
                <a16:creationId xmlns:a16="http://schemas.microsoft.com/office/drawing/2014/main" id="{B2FB9FED-7963-4BED-9B75-B085EE477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945951" y="4517826"/>
            <a:ext cx="914400" cy="914400"/>
          </a:xfrm>
          <a:prstGeom prst="rect">
            <a:avLst/>
          </a:prstGeom>
        </p:spPr>
      </p:pic>
      <p:pic>
        <p:nvPicPr>
          <p:cNvPr id="12" name="Grafika 11" descr="Kursor">
            <a:extLst>
              <a:ext uri="{FF2B5EF4-FFF2-40B4-BE49-F238E27FC236}">
                <a16:creationId xmlns:a16="http://schemas.microsoft.com/office/drawing/2014/main" id="{7E481F3A-135C-487D-8413-FC711F221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977628" y="57223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4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2A50358-42B7-4B2F-A9A3-69140FD28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krąg: pusty 2">
            <a:extLst>
              <a:ext uri="{FF2B5EF4-FFF2-40B4-BE49-F238E27FC236}">
                <a16:creationId xmlns:a16="http://schemas.microsoft.com/office/drawing/2014/main" id="{90386F49-5307-46D1-80AB-BB3CD0FA89EE}"/>
              </a:ext>
            </a:extLst>
          </p:cNvPr>
          <p:cNvSpPr/>
          <p:nvPr/>
        </p:nvSpPr>
        <p:spPr>
          <a:xfrm>
            <a:off x="896646" y="532660"/>
            <a:ext cx="2849732" cy="71021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917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32B9A56-0DF9-4CFF-85E1-AA4DE0A1D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384"/>
            <a:ext cx="12192000" cy="6858000"/>
          </a:xfrm>
          <a:prstGeom prst="rect">
            <a:avLst/>
          </a:prstGeom>
        </p:spPr>
      </p:pic>
      <p:sp>
        <p:nvSpPr>
          <p:cNvPr id="3" name="Okrąg: pusty 2">
            <a:extLst>
              <a:ext uri="{FF2B5EF4-FFF2-40B4-BE49-F238E27FC236}">
                <a16:creationId xmlns:a16="http://schemas.microsoft.com/office/drawing/2014/main" id="{57BFAC72-02E0-4285-A42F-B1F4407EE9C3}"/>
              </a:ext>
            </a:extLst>
          </p:cNvPr>
          <p:cNvSpPr/>
          <p:nvPr/>
        </p:nvSpPr>
        <p:spPr>
          <a:xfrm>
            <a:off x="6096000" y="3293616"/>
            <a:ext cx="4770268" cy="1242873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D0710E-A1FB-4691-BE80-1629F2EC4D61}"/>
              </a:ext>
            </a:extLst>
          </p:cNvPr>
          <p:cNvSpPr txBox="1"/>
          <p:nvPr/>
        </p:nvSpPr>
        <p:spPr>
          <a:xfrm>
            <a:off x="6942338" y="4128117"/>
            <a:ext cx="3124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Lectures</a:t>
            </a:r>
            <a:r>
              <a:rPr lang="pl-PL" dirty="0"/>
              <a:t> program - </a:t>
            </a:r>
            <a:r>
              <a:rPr lang="pl-PL" dirty="0" err="1"/>
              <a:t>links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530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25382E-1000-4747-A7BB-27AD2D2A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4678"/>
            <a:ext cx="5245882" cy="4603749"/>
          </a:xfrm>
        </p:spPr>
        <p:txBody>
          <a:bodyPr>
            <a:normAutofit/>
          </a:bodyPr>
          <a:lstStyle/>
          <a:p>
            <a:pPr algn="r"/>
            <a:r>
              <a:rPr lang="pl-PL" sz="5200" dirty="0"/>
              <a:t>tu są interaktywne linki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CA8EE66-2665-408A-9B2E-F4D6D22D8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722" y="435006"/>
            <a:ext cx="6769277" cy="592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3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996E75-3F00-4D00-9198-A6FF61C4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721311"/>
            <a:ext cx="4818656" cy="4603749"/>
          </a:xfrm>
        </p:spPr>
        <p:txBody>
          <a:bodyPr>
            <a:normAutofit/>
          </a:bodyPr>
          <a:lstStyle/>
          <a:p>
            <a:r>
              <a:rPr lang="pl-PL" sz="4800" dirty="0"/>
              <a:t>opisy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677684A-9CC2-47A3-9F18-CF925CB8D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882" y="131423"/>
            <a:ext cx="8457600" cy="6278254"/>
          </a:xfrm>
          <a:prstGeom prst="rect">
            <a:avLst/>
          </a:prstGeom>
        </p:spPr>
      </p:pic>
      <p:sp>
        <p:nvSpPr>
          <p:cNvPr id="5" name="Okrąg: pusty 4">
            <a:extLst>
              <a:ext uri="{FF2B5EF4-FFF2-40B4-BE49-F238E27FC236}">
                <a16:creationId xmlns:a16="http://schemas.microsoft.com/office/drawing/2014/main" id="{A1CA8176-14FD-4C0E-9127-31DE0E5BF720}"/>
              </a:ext>
            </a:extLst>
          </p:cNvPr>
          <p:cNvSpPr/>
          <p:nvPr/>
        </p:nvSpPr>
        <p:spPr>
          <a:xfrm>
            <a:off x="4731798" y="4634144"/>
            <a:ext cx="2281561" cy="92327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BE28D60-3CA9-4E02-B673-D65334EC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521" y="721311"/>
            <a:ext cx="6324190" cy="3557357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C1DCD3D-32DE-489B-89AC-D801CCD33536}"/>
              </a:ext>
            </a:extLst>
          </p:cNvPr>
          <p:cNvSpPr txBox="1"/>
          <p:nvPr/>
        </p:nvSpPr>
        <p:spPr>
          <a:xfrm>
            <a:off x="5287828" y="5227584"/>
            <a:ext cx="161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0330403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421</TotalTime>
  <Words>352</Words>
  <Application>Microsoft Office PowerPoint</Application>
  <PresentationFormat>Panoramiczny</PresentationFormat>
  <Paragraphs>31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Calibri Light</vt:lpstr>
      <vt:lpstr>Century Gothic</vt:lpstr>
      <vt:lpstr>Wingdings 3</vt:lpstr>
      <vt:lpstr>Wycinek</vt:lpstr>
      <vt:lpstr>letnia szkoła języka, literatury  i kultury polskiej i letni kurs  dla lektorów-cudzoziemcóW</vt:lpstr>
      <vt:lpstr>www.sjikp.us.edu.pl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tu są interaktywne linki</vt:lpstr>
      <vt:lpstr>opisy</vt:lpstr>
      <vt:lpstr>zajęcia asynchroniczne</vt:lpstr>
      <vt:lpstr>dyżur organizacyjny</vt:lpstr>
      <vt:lpstr>Prezentacja programu PowerPoint</vt:lpstr>
      <vt:lpstr>Prezentacja programu PowerPoint</vt:lpstr>
      <vt:lpstr>ciekawostka konkurs</vt:lpstr>
      <vt:lpstr>wspólna rejestracja!!!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Feminatywy stan współczesny</dc:title>
  <dc:creator>Jolanta Tambor</dc:creator>
  <cp:lastModifiedBy>Jolanta Tambor</cp:lastModifiedBy>
  <cp:revision>26</cp:revision>
  <dcterms:created xsi:type="dcterms:W3CDTF">2021-02-24T17:33:06Z</dcterms:created>
  <dcterms:modified xsi:type="dcterms:W3CDTF">2021-08-01T13:52:12Z</dcterms:modified>
</cp:coreProperties>
</file>